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259" r:id="rId4"/>
    <p:sldId id="260" r:id="rId5"/>
    <p:sldId id="279" r:id="rId6"/>
    <p:sldId id="281" r:id="rId7"/>
    <p:sldId id="282" r:id="rId8"/>
    <p:sldId id="283" r:id="rId9"/>
    <p:sldId id="285" r:id="rId10"/>
    <p:sldId id="286" r:id="rId11"/>
    <p:sldId id="284" r:id="rId12"/>
    <p:sldId id="287" r:id="rId13"/>
    <p:sldId id="280" r:id="rId14"/>
    <p:sldId id="289" r:id="rId15"/>
    <p:sldId id="292" r:id="rId16"/>
    <p:sldId id="293" r:id="rId17"/>
    <p:sldId id="291" r:id="rId18"/>
    <p:sldId id="294" r:id="rId19"/>
    <p:sldId id="295" r:id="rId20"/>
    <p:sldId id="298" r:id="rId21"/>
    <p:sldId id="296" r:id="rId22"/>
    <p:sldId id="297" r:id="rId23"/>
    <p:sldId id="299" r:id="rId24"/>
    <p:sldId id="300" r:id="rId25"/>
    <p:sldId id="270" r:id="rId26"/>
    <p:sldId id="276" r:id="rId27"/>
    <p:sldId id="271" r:id="rId28"/>
    <p:sldId id="273" r:id="rId29"/>
    <p:sldId id="263" r:id="rId30"/>
    <p:sldId id="265" r:id="rId31"/>
    <p:sldId id="266" r:id="rId32"/>
    <p:sldId id="272" r:id="rId33"/>
    <p:sldId id="275" r:id="rId34"/>
    <p:sldId id="269" r:id="rId35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F3E"/>
    <a:srgbClr val="000066"/>
    <a:srgbClr val="000000"/>
    <a:srgbClr val="235D3A"/>
    <a:srgbClr val="339966"/>
    <a:srgbClr val="F5B84B"/>
    <a:srgbClr val="FF8E41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1" d="100"/>
          <a:sy n="61" d="100"/>
        </p:scale>
        <p:origin x="100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handoutMaster" Target="handoutMasters/handoutMaster1.xml" /><Relationship Id="rId40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7D25589E-577B-45D9-B839-3675A89A8F3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09663FEB-2DF4-401C-B6B7-A25B78A8626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DD4B746A-3334-4BBA-8915-588F385232C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26BAB31C-789A-443D-9047-A3DD8283D9C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EE1795F-E6DD-4127-B469-90A9DA89A280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C6072D9-98DB-4B17-BE65-CCACE96B01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818E893-C3AD-49FB-9951-B229988565C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9EBA54E-5BC6-4CEF-BD62-4F8BAD2B224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76D23601-C3D5-4D16-B50E-DEBCE41280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gl-ES" noProof="0"/>
              <a:t>Haga clic para modificar el estilo de texto del patrón</a:t>
            </a:r>
          </a:p>
          <a:p>
            <a:pPr lvl="1"/>
            <a:r>
              <a:rPr lang="es-ES" altLang="gl-ES" noProof="0"/>
              <a:t>Segundo nivel</a:t>
            </a:r>
          </a:p>
          <a:p>
            <a:pPr lvl="2"/>
            <a:r>
              <a:rPr lang="es-ES" altLang="gl-ES" noProof="0"/>
              <a:t>Tercer nivel</a:t>
            </a:r>
          </a:p>
          <a:p>
            <a:pPr lvl="3"/>
            <a:r>
              <a:rPr lang="es-ES" altLang="gl-ES" noProof="0"/>
              <a:t>Cuarto nivel</a:t>
            </a:r>
          </a:p>
          <a:p>
            <a:pPr lvl="4"/>
            <a:r>
              <a:rPr lang="es-ES" altLang="gl-ES" noProof="0"/>
              <a:t>Quinto nivel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BE2DF273-7ED5-4D57-8C4B-BB78540E393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7231B62B-F911-4025-9B55-C5141BA218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BE50A2D-0137-40A3-A1DF-E6A461A3DE5F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 /><Relationship Id="rId1" Type="http://schemas.openxmlformats.org/officeDocument/2006/relationships/notesMaster" Target="../notesMasters/notesMaster1.xml" 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 /><Relationship Id="rId1" Type="http://schemas.openxmlformats.org/officeDocument/2006/relationships/notesMaster" Target="../notesMasters/notesMaster1.xml" 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 /><Relationship Id="rId1" Type="http://schemas.openxmlformats.org/officeDocument/2006/relationships/notesMaster" Target="../notesMasters/notesMaster1.xml" 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 /><Relationship Id="rId1" Type="http://schemas.openxmlformats.org/officeDocument/2006/relationships/notesMaster" Target="../notesMasters/notesMaster1.xml" 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88CFF16B-181B-4215-8F51-0B6DD208B6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A2854F73-0527-462A-BDBE-25D13DC16124}" type="slidenum">
              <a:rPr lang="es-ES" altLang="gl-ES" sz="1200"/>
              <a:pPr/>
              <a:t>1</a:t>
            </a:fld>
            <a:endParaRPr lang="es-ES" altLang="gl-ES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5E0596FB-DE18-4171-B3D7-D55AC3E563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CF4298AB-96FA-4BEA-A7FF-8D479040EC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2B9999E9-E876-4B67-A4DF-C5321FB911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89BBD5C8-44CD-4BC3-9AEC-26297F710830}" type="slidenum">
              <a:rPr lang="es-ES" altLang="gl-ES" sz="1200"/>
              <a:pPr/>
              <a:t>2</a:t>
            </a:fld>
            <a:endParaRPr lang="es-ES" altLang="gl-ES" sz="12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CA770866-28E7-4A2F-9042-1BC41DAE78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3C265952-4D80-4AB6-81BD-60B38DB50F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2423F6E1-0136-4784-AEB7-190B7DB651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A3C3B8E5-234D-4C8B-BB7A-CA7FD433B3E7}" type="slidenum">
              <a:rPr lang="es-ES" altLang="gl-ES" sz="1200"/>
              <a:pPr/>
              <a:t>3</a:t>
            </a:fld>
            <a:endParaRPr lang="es-ES" altLang="gl-ES" sz="12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D38D6B24-73C4-428E-A323-5A79958C68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6E25B3D4-2620-41A1-8161-1918914888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F35A24CD-EE26-4AD0-A387-73A216EFBA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6634C1C9-EC95-4A23-9438-E5AAE74AF623}" type="slidenum">
              <a:rPr lang="es-ES" altLang="gl-ES" sz="1200"/>
              <a:pPr/>
              <a:t>4</a:t>
            </a:fld>
            <a:endParaRPr lang="es-ES" altLang="gl-ES" sz="12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5DE3298E-8168-46DD-BA2E-2D278BD4AA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D4EA733E-E9A6-43C4-B693-06279819E2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40788C8D-2C73-445F-A63A-9939B12973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E80CFAC6-9DCF-4A48-9F8B-C4275B04D974}" type="slidenum">
              <a:rPr lang="es-ES" altLang="gl-ES" sz="1200"/>
              <a:pPr/>
              <a:t>5</a:t>
            </a:fld>
            <a:endParaRPr lang="es-ES" altLang="gl-ES" sz="120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3B9384CB-144E-4327-A23C-344829BBFB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B7B2CA11-0226-4250-BCEC-DDB32C090E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58FB0F54-0135-459C-85FA-CFB9C2BD5F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09897FCA-23DD-433E-841C-A8B929AADE79}" type="slidenum">
              <a:rPr lang="es-ES" altLang="gl-ES" sz="1200"/>
              <a:pPr/>
              <a:t>6</a:t>
            </a:fld>
            <a:endParaRPr lang="es-ES" altLang="gl-ES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FFA2C97F-0FFA-43EE-ABC3-529258E7CF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4964CCFF-5394-4CAC-A615-3CD97C7EA9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988677A3-259D-41D5-8338-2A15000681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29B1F65B-2D97-4E65-98D7-ADC77939E11F}" type="slidenum">
              <a:rPr lang="es-ES" altLang="gl-ES" sz="1200"/>
              <a:pPr/>
              <a:t>7</a:t>
            </a:fld>
            <a:endParaRPr lang="es-ES" altLang="gl-ES" sz="12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FF3F5296-4BC3-42BB-8F32-547A949A53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185C7D55-A708-412C-8429-1E6727540E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7534EE14-6900-48B8-9F93-0293E619E9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D787B99F-7BC6-492C-AE8E-A3E3A375CB2B}" type="slidenum">
              <a:rPr lang="es-ES" altLang="gl-ES" sz="1200"/>
              <a:pPr/>
              <a:t>8</a:t>
            </a:fld>
            <a:endParaRPr lang="es-ES" altLang="gl-ES" sz="12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16F21E9B-C063-4969-B39E-6B3A58F3CB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8F75BEC9-CE92-4007-BA26-12A12B3D00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B9FDB570-1962-44AA-BAFA-AD713C4747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1F98B798-82CF-42F1-A775-6F9926E4830D}" type="slidenum">
              <a:rPr lang="es-ES" altLang="gl-ES" sz="1200"/>
              <a:pPr/>
              <a:t>9</a:t>
            </a:fld>
            <a:endParaRPr lang="es-ES" altLang="gl-ES" sz="12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D577B3FD-CB4C-4806-8E8F-82BB6DA09A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5196C335-9B65-4895-8706-DF430174E2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6A32A58F-A278-411F-AE88-D802DDF961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561ECE01-9C61-4348-A937-3ECE759940D6}" type="slidenum">
              <a:rPr lang="es-ES" altLang="gl-ES" sz="1200"/>
              <a:pPr/>
              <a:t>10</a:t>
            </a:fld>
            <a:endParaRPr lang="es-ES" altLang="gl-ES" sz="12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B7223296-6823-4214-AAF7-D3DF2425BA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2BA3285E-A400-454D-8B45-B9A1DC77C0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04A0DF40-884A-4FBF-95A1-B9EA1E4D49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841A5D1C-1150-464A-BC90-8E8269EA006D}" type="slidenum">
              <a:rPr lang="es-ES" altLang="gl-ES" sz="1200"/>
              <a:pPr/>
              <a:t>11</a:t>
            </a:fld>
            <a:endParaRPr lang="es-ES" altLang="gl-ES" sz="12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1BB11299-728E-4A9F-88C1-E0C85877EB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4CF3EE5F-A805-4B2E-B2AF-D598206E7F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7E5393DF-6084-4495-BD5E-D7D42A1F38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E146A4BB-8BBD-4F4F-B934-33188FCFB7DC}" type="slidenum">
              <a:rPr lang="es-ES" altLang="gl-ES" sz="1200"/>
              <a:pPr/>
              <a:t>12</a:t>
            </a:fld>
            <a:endParaRPr lang="es-ES" altLang="gl-ES" sz="1200"/>
          </a:p>
        </p:txBody>
      </p:sp>
      <p:sp>
        <p:nvSpPr>
          <p:cNvPr id="28675" name="Rectangle 1026">
            <a:extLst>
              <a:ext uri="{FF2B5EF4-FFF2-40B4-BE49-F238E27FC236}">
                <a16:creationId xmlns:a16="http://schemas.microsoft.com/office/drawing/2014/main" id="{6BA471E2-5BA1-4503-83B7-1BC9EC70E6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1027">
            <a:extLst>
              <a:ext uri="{FF2B5EF4-FFF2-40B4-BE49-F238E27FC236}">
                <a16:creationId xmlns:a16="http://schemas.microsoft.com/office/drawing/2014/main" id="{8D7956CC-0057-4351-806B-78CC2AE664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720884C1-B338-4ED0-86CC-1AC9905D20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34957617-FC46-4FE6-B03B-0DBF9E1B000F}" type="slidenum">
              <a:rPr lang="es-ES" altLang="gl-ES" sz="1200"/>
              <a:pPr/>
              <a:t>13</a:t>
            </a:fld>
            <a:endParaRPr lang="es-ES" altLang="gl-ES" sz="12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00389F1F-12F3-4D61-8E29-17E1AE3C1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D649E35E-3120-4732-8CBB-5E19F8C353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4761D3B6-0C54-4CD6-82C3-C09FCEF35E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54CD8B26-63F5-40F7-9A84-3438A017015C}" type="slidenum">
              <a:rPr lang="es-ES" altLang="gl-ES" sz="1200"/>
              <a:pPr/>
              <a:t>14</a:t>
            </a:fld>
            <a:endParaRPr lang="es-ES" altLang="gl-ES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625B4BCA-4E95-40FA-AE6B-FF0C6AF0B1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9819C4DA-9736-45D1-8EAB-C9B39E2C57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741B57D3-5BE6-4A5D-BE04-85A43DF0B3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3669FD5C-84D4-4AF3-A922-2154616695EE}" type="slidenum">
              <a:rPr lang="es-ES" altLang="gl-ES" sz="1200"/>
              <a:pPr/>
              <a:t>15</a:t>
            </a:fld>
            <a:endParaRPr lang="es-ES" altLang="gl-ES" sz="12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84919530-680B-4342-8CA4-88B6A6F8F7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1639ED4B-4C5E-4252-8A58-237F9D564C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CE556B7A-EAE7-45B4-80BE-72F54F71B9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1B52DD41-0EB9-4859-A85F-E010ED3E905F}" type="slidenum">
              <a:rPr lang="es-ES" altLang="gl-ES" sz="1200"/>
              <a:pPr/>
              <a:t>16</a:t>
            </a:fld>
            <a:endParaRPr lang="es-ES" altLang="gl-ES" sz="1200"/>
          </a:p>
        </p:txBody>
      </p:sp>
      <p:sp>
        <p:nvSpPr>
          <p:cNvPr id="36867" name="Rectangle 1026">
            <a:extLst>
              <a:ext uri="{FF2B5EF4-FFF2-40B4-BE49-F238E27FC236}">
                <a16:creationId xmlns:a16="http://schemas.microsoft.com/office/drawing/2014/main" id="{B4AC6735-BA23-4E04-963B-A33E541236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1027">
            <a:extLst>
              <a:ext uri="{FF2B5EF4-FFF2-40B4-BE49-F238E27FC236}">
                <a16:creationId xmlns:a16="http://schemas.microsoft.com/office/drawing/2014/main" id="{E90DE04C-D855-4F09-9B5D-7DD8E090C0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8A70E6A3-EAC0-4EBF-96E8-317DB501DE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B364E9DA-3B81-4B54-834C-4CEB6E2832C8}" type="slidenum">
              <a:rPr lang="es-ES" altLang="gl-ES" sz="1200"/>
              <a:pPr/>
              <a:t>17</a:t>
            </a:fld>
            <a:endParaRPr lang="es-ES" altLang="gl-ES" sz="12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72DA3546-C018-4843-B62D-90FC4D912C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E2E8E586-5FE2-4089-B00B-A55EDAF0F8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33906F09-4EFE-4F9E-921E-D5E9193F2C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7AB80DC7-F50F-432F-A3B9-E909DF7AD38F}" type="slidenum">
              <a:rPr lang="es-ES" altLang="gl-ES" sz="1200"/>
              <a:pPr/>
              <a:t>18</a:t>
            </a:fld>
            <a:endParaRPr lang="es-ES" altLang="gl-ES" sz="12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CB7054E2-719A-4BE7-9E82-A2CC3EDB56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B4FC82BC-BDB1-41BD-A171-A0B88AD855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D2BDA51D-32D6-4B79-AE6D-77695BB6B1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9893BB89-835B-475F-B24B-93B28BC7437D}" type="slidenum">
              <a:rPr lang="es-ES" altLang="gl-ES" sz="1200"/>
              <a:pPr/>
              <a:t>19</a:t>
            </a:fld>
            <a:endParaRPr lang="es-ES" altLang="gl-ES" sz="12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C1FBDFD1-8C15-44FE-BADC-8DFD0EB1CE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BEBD144D-FD68-4B6D-A957-8A8ACA0623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DAD4098A-B212-4B66-9703-E551435D3E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A0A1B769-9FEB-4A39-B9F8-C6DF92DE6E31}" type="slidenum">
              <a:rPr lang="es-ES" altLang="gl-ES" sz="1200"/>
              <a:pPr/>
              <a:t>20</a:t>
            </a:fld>
            <a:endParaRPr lang="es-ES" altLang="gl-ES" sz="12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96240BE5-7025-4247-9069-E1AECE9412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B3662FAE-99E3-4BAE-9570-CBE4DDAE31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B7CB9EC0-2060-450D-ADE2-66B50C2A25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6D4848DE-8C3D-4695-9FDA-28E6D1F7D220}" type="slidenum">
              <a:rPr lang="es-ES" altLang="gl-ES" sz="1200"/>
              <a:pPr/>
              <a:t>21</a:t>
            </a:fld>
            <a:endParaRPr lang="es-ES" altLang="gl-ES" sz="12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1BA42919-FCEE-4FEF-9CFE-B1EBC69643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5C6972E3-DE09-4038-A301-63A5BAEEB1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F7C16B6F-CA2F-4AD2-B1E4-FB7D2E0BB3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2AD7432F-9F65-40D8-9862-0CEF8FE2E887}" type="slidenum">
              <a:rPr lang="es-ES" altLang="gl-ES" sz="1200"/>
              <a:pPr/>
              <a:t>22</a:t>
            </a:fld>
            <a:endParaRPr lang="es-ES" altLang="gl-ES" sz="12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73F1173C-F498-4C3D-BA2A-1B3F358012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06309A57-0DD8-4327-8EA3-4D57485A52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5B7498E9-2273-401E-AEBF-3D5F657FDF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BF531DF1-CD2E-4BC3-AA5F-5B4A85D3422A}" type="slidenum">
              <a:rPr lang="es-ES" altLang="gl-ES" sz="1200"/>
              <a:pPr/>
              <a:t>23</a:t>
            </a:fld>
            <a:endParaRPr lang="es-ES" altLang="gl-ES" sz="12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7936632C-6A20-426E-9BD2-9FF35CF0DC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D35C53D7-7E57-42EC-A9C9-FAFCD2F4D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19886D4B-0DD8-4CC3-ABA8-93AF564B4E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1F4BD987-801C-4468-8E87-AEA5DF7CB842}" type="slidenum">
              <a:rPr lang="es-ES" altLang="gl-ES" sz="1200"/>
              <a:pPr/>
              <a:t>24</a:t>
            </a:fld>
            <a:endParaRPr lang="es-ES" altLang="gl-ES" sz="12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A40B1FA5-20C3-47E2-9784-866A097BFC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B2B4582E-A0EC-4C64-ADCC-603BEAD031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3EE91FDE-1E70-4060-9C1A-25422A2BF8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89F9D9C0-13B9-47E3-B64D-C4DFC15503BF}" type="slidenum">
              <a:rPr lang="es-ES" altLang="gl-ES" sz="1200"/>
              <a:pPr/>
              <a:t>25</a:t>
            </a:fld>
            <a:endParaRPr lang="es-ES" altLang="gl-ES" sz="12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4D475AED-0D0F-4849-A7AF-B0ED683E8C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3F83E544-89F5-4A17-98ED-9AE51D7AE3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89BFDC03-8020-4653-B655-6FAFFFC215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B40ED289-FC9F-4F3B-8796-F880CB96CCAE}" type="slidenum">
              <a:rPr lang="es-ES" altLang="gl-ES" sz="1200"/>
              <a:pPr/>
              <a:t>26</a:t>
            </a:fld>
            <a:endParaRPr lang="es-ES" altLang="gl-ES" sz="12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9D05822E-7BF0-4FA5-9935-0050FE406B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46DBE490-6C55-4687-B134-5B3A419AA2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6D22BEC4-0010-4F8E-AF44-6C641CC296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89B91117-DEBD-4EEB-A373-E9A473A89724}" type="slidenum">
              <a:rPr lang="es-ES" altLang="gl-ES" sz="1200"/>
              <a:pPr/>
              <a:t>27</a:t>
            </a:fld>
            <a:endParaRPr lang="es-ES" altLang="gl-ES" sz="12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4F17FE7B-CBFA-4D95-BB0C-ABCD09D488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61DC342A-E5B5-48B0-B9B7-36EE72EA36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05229544-87E4-48C5-9228-A14B404560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81863D43-E60A-41C3-A792-640FF2C78081}" type="slidenum">
              <a:rPr lang="es-ES" altLang="gl-ES" sz="1200"/>
              <a:pPr/>
              <a:t>28</a:t>
            </a:fld>
            <a:endParaRPr lang="es-ES" altLang="gl-ES" sz="12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868D65A9-48DF-4A23-978D-09999E65ED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D9386CD3-E076-49F5-9E6B-913DDF1AB5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BB3DF006-19C7-4715-BBE3-1607438607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9C90A376-DD67-4661-AEB8-78F837F2C7D8}" type="slidenum">
              <a:rPr lang="es-ES" altLang="gl-ES" sz="1200"/>
              <a:pPr/>
              <a:t>29</a:t>
            </a:fld>
            <a:endParaRPr lang="es-ES" altLang="gl-ES" sz="12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55B9021C-99FD-49A9-AE6E-5CEB8BC4A1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2038E6E7-7EBF-46F5-A8FB-89A35EF8FC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00A4FC26-50CE-4904-A9EB-269AB118BF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D8EDA1D5-3152-414C-8EE4-D37163964693}" type="slidenum">
              <a:rPr lang="es-ES" altLang="gl-ES" sz="1200"/>
              <a:pPr/>
              <a:t>30</a:t>
            </a:fld>
            <a:endParaRPr lang="es-ES" altLang="gl-ES" sz="12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EBD266D1-15D9-46FC-87A9-71B510D98A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9AD6FF12-9554-4085-88C9-AFCD13C361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2A1FBAF1-F7D5-447A-851A-D8A72551BA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4CF3EE82-D425-402C-A5B0-61677DF427D1}" type="slidenum">
              <a:rPr lang="es-ES" altLang="gl-ES" sz="1200"/>
              <a:pPr/>
              <a:t>31</a:t>
            </a:fld>
            <a:endParaRPr lang="es-ES" altLang="gl-ES" sz="12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23FF3DAC-678E-4F2B-AFAB-DE7671E02E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D87800E1-9084-498C-8BFE-72AEBD0978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0C6ADE4E-DAEA-4724-BB19-7412C173C4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CA01E209-B0A6-4B46-A69D-436D265C7248}" type="slidenum">
              <a:rPr lang="es-ES" altLang="gl-ES" sz="1200"/>
              <a:pPr/>
              <a:t>32</a:t>
            </a:fld>
            <a:endParaRPr lang="es-ES" altLang="gl-ES" sz="120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74C55C75-9468-49C8-AFE4-FDF4A9D372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CB16115F-5CEC-4CCE-9C26-18BCAAB2E9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9FDC2B9C-ABC5-415B-8CDC-D62CBC609C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D6F7B5C3-7F36-41A2-889D-0DABC094A855}" type="slidenum">
              <a:rPr lang="es-ES" altLang="gl-ES" sz="1200"/>
              <a:pPr/>
              <a:t>33</a:t>
            </a:fld>
            <a:endParaRPr lang="es-ES" altLang="gl-ES" sz="1200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57ADE454-B866-4467-AA0D-DD93D60266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320CACF0-042B-49C2-B2C8-E71187C318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11C69951-3254-47B8-BE03-68046C2F0B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11C74FF0-5D48-46C6-9749-F450A2DFD6EA}" type="slidenum">
              <a:rPr lang="es-ES" altLang="gl-ES" sz="1200"/>
              <a:pPr/>
              <a:t>34</a:t>
            </a:fld>
            <a:endParaRPr lang="es-ES" altLang="gl-ES" sz="1200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5D55C3EE-1198-41E8-AD39-1A8B04BD73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EAC54467-F950-4359-B154-AE8B595149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gl-ES" altLang="gl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E3089F0-8FB5-4213-AEA5-1B9ECA28C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gl-ES" altLang="gl-ES"/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29427ABD-B92C-4791-9162-86F742CC3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990600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gl-ES" altLang="gl-E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E71F1A9-B72E-4CB0-BCB9-510109E07F48}"/>
              </a:ext>
            </a:extLst>
          </p:cNvPr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7" name="AutoShape 6">
              <a:extLst>
                <a:ext uri="{FF2B5EF4-FFF2-40B4-BE49-F238E27FC236}">
                  <a16:creationId xmlns:a16="http://schemas.microsoft.com/office/drawing/2014/main" id="{C4751549-8648-4B46-8EDE-7292764986D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gl-ES" altLang="en-US"/>
            </a:p>
          </p:txBody>
        </p:sp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CDA1AD67-E78C-44FA-B4C1-ED22F16CDF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gl-ES" altLang="en-US"/>
            </a:p>
          </p:txBody>
        </p:sp>
      </p:grp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3657600" cy="1822450"/>
          </a:xfrm>
        </p:spPr>
        <p:txBody>
          <a:bodyPr anchor="b"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s-ES" altLang="gl-ES" noProof="0"/>
              <a:t>Haga clic para modificar el estilo de subtítulo del patrón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936625" y="1425575"/>
            <a:ext cx="7772400" cy="1143000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s-ES" altLang="gl-ES" noProof="0"/>
              <a:t>Haga clic para modificar el estilo de título del patrón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082B31E0-FABF-4A8F-AC88-645A340C225D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2667000" y="6553200"/>
            <a:ext cx="1905000" cy="304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5BBD0C1-7D0D-4CF6-B37F-750F89066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5195888" y="6553200"/>
            <a:ext cx="3279775" cy="3048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6A47F4A-4AF2-42D2-9FAE-8B49C9B932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" y="5962650"/>
            <a:ext cx="587375" cy="885825"/>
          </a:xfrm>
        </p:spPr>
        <p:txBody>
          <a:bodyPr anchorCtr="0"/>
          <a:lstStyle>
            <a:lvl1pPr>
              <a:defRPr smtClean="0"/>
            </a:lvl1pPr>
          </a:lstStyle>
          <a:p>
            <a:pPr>
              <a:defRPr/>
            </a:pPr>
            <a:fld id="{7DB2C8EE-786A-4CF3-AF41-C52B3313E4DC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29163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15D3671-8663-48CE-BA79-BCE8B34A10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6788B17-40E6-41D5-9F35-F03EA712B6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952C1DE4-C4C0-4264-93FF-CDB0FE8D6E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5E2EC-CEE3-468D-842B-ACFB76F51838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798936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3C4A8B0E-4815-43CA-B2BD-2EB20F27E7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573800A-2F47-4690-9D3C-5F6C65137A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4DCB5EEA-1647-4B7C-8954-DFB938E7DF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07E3D-98F4-4ED9-9182-DFC1A33FCD21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2429759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0" y="2362200"/>
            <a:ext cx="3924300" cy="37338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991100" y="2362200"/>
            <a:ext cx="3924300" cy="37338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05BF84E-C285-4117-907A-50B95231C1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5F18256-A4D8-4708-9A88-12E5121862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8DA45D7F-52DD-4F4A-9C77-922E242CC6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1AF98-0223-4D5C-A8F7-368C946E8A98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25636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00A6EB27-CCD0-48B3-B881-7A0233E50D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975D9F09-24FB-4AC2-9AF4-9AE64646FD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C97F1DB5-4750-46DE-A11A-EDF367286C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D0C44-AA66-48F0-B200-BBE1D00F3E6E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3928037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D269F439-5529-4AB9-A1D8-9A03025A6C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60E254E-6B65-4B1F-A9D9-52F566090B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7155CED1-6D26-40CB-B05E-9BBF0B8EA9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3EF8D-D626-4431-B15E-6EAC28D76DBE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268355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FB42F99F-C141-4E78-ABF1-21B723970E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7A1CB20B-FAA6-4FA8-8A7F-D5BEEC9B43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53373420-8BA7-48C5-8C93-0E28C00D14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D7A87-4A65-494C-B46E-1900240B46B6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2626463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15683FD-EDDC-42B0-A8AD-8033852795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035EC5A-6922-416B-81B3-D7FB350E85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10DE1BC8-617D-41F8-B08C-B510144D37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A9B00-96DE-4E6F-8916-EFDAD9801459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4058754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gl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6D8B8D9-58D8-4A96-8DB3-EEF2D3D1D8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BFD7D15-558A-476E-B063-4350364278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CB27E49D-8068-48C2-9164-47DF850A6B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2CA61-7326-4F4E-9A19-E1172A59ED84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322135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E1900ECE-7116-474A-AD55-734638E1FD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EE2A0C9-AD81-4282-B33C-F7B0A64CA6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22523589-9500-432B-9409-205F5C25ED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E7FF9-B484-4DEF-89D2-2DB468D71848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2069376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915150" y="762000"/>
            <a:ext cx="2000250" cy="5334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762000"/>
            <a:ext cx="5848350" cy="533400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3B3C9817-8A55-421D-89C7-367F2685A4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79E8E2A-38BB-4589-9C30-43C12C581B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9D82B040-BA66-4DF6-95E5-2FBD838FFB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C38F9-C469-4974-9DCC-A6CFA1B75F30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204051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80010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914400" y="2362200"/>
            <a:ext cx="3924300" cy="37338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4" name="Marcador de imágenes en línea 3"/>
          <p:cNvSpPr>
            <a:spLocks noGrp="1"/>
          </p:cNvSpPr>
          <p:nvPr>
            <p:ph type="clipArt" sz="half" idx="2"/>
          </p:nvPr>
        </p:nvSpPr>
        <p:spPr>
          <a:xfrm>
            <a:off x="4991100" y="2362200"/>
            <a:ext cx="3924300" cy="3733800"/>
          </a:xfrm>
        </p:spPr>
        <p:txBody>
          <a:bodyPr/>
          <a:lstStyle/>
          <a:p>
            <a:pPr lvl="0"/>
            <a:endParaRPr lang="gl-ES" noProof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30D361C-479A-4192-A3BE-77FFAE5CD9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1D1C5E7-8C95-43E9-83A6-BC6A2E3C3A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178F50AF-8CFA-4C4A-8611-46D03F7F8F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4631A-FB53-4C87-9BD2-3D4D06C29C5C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2348881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80010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Marcador de imágenes en línea 2"/>
          <p:cNvSpPr>
            <a:spLocks noGrp="1"/>
          </p:cNvSpPr>
          <p:nvPr>
            <p:ph type="clipArt" sz="half" idx="1"/>
          </p:nvPr>
        </p:nvSpPr>
        <p:spPr>
          <a:xfrm>
            <a:off x="914400" y="2362200"/>
            <a:ext cx="3924300" cy="3733800"/>
          </a:xfrm>
        </p:spPr>
        <p:txBody>
          <a:bodyPr/>
          <a:lstStyle/>
          <a:p>
            <a:pPr lvl="0"/>
            <a:endParaRPr lang="gl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991100" y="2362200"/>
            <a:ext cx="3924300" cy="37338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6E2D158-741B-4E7B-B80B-96E07E1C87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74AB0EE-8C06-421B-9713-BC677F9336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6E16F3A-FACA-4AD6-8065-13ACFC3A10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73A04-8646-4B19-BBAF-94A9F053FDDE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176200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8822D1EA-34C2-42B7-AFA0-87988C61D05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3200400" cy="6858000"/>
            <a:chOff x="0" y="0"/>
            <a:chExt cx="2016" cy="4320"/>
          </a:xfrm>
        </p:grpSpPr>
        <p:sp>
          <p:nvSpPr>
            <p:cNvPr id="1036" name="Rectangle 3">
              <a:extLst>
                <a:ext uri="{FF2B5EF4-FFF2-40B4-BE49-F238E27FC236}">
                  <a16:creationId xmlns:a16="http://schemas.microsoft.com/office/drawing/2014/main" id="{FB0FECF4-AF17-43F3-B757-B033628454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480" cy="4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gl-ES" altLang="en-US"/>
            </a:p>
          </p:txBody>
        </p:sp>
        <p:sp>
          <p:nvSpPr>
            <p:cNvPr id="1037" name="Rectangle 4">
              <a:extLst>
                <a:ext uri="{FF2B5EF4-FFF2-40B4-BE49-F238E27FC236}">
                  <a16:creationId xmlns:a16="http://schemas.microsoft.com/office/drawing/2014/main" id="{2CB77C4F-C38A-4A02-A59A-0EAFA0C884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0"/>
              <a:ext cx="1584" cy="6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gl-ES" altLang="en-US"/>
            </a:p>
          </p:txBody>
        </p:sp>
      </p:grpSp>
      <p:sp>
        <p:nvSpPr>
          <p:cNvPr id="1027" name="AutoShape 5">
            <a:extLst>
              <a:ext uri="{FF2B5EF4-FFF2-40B4-BE49-F238E27FC236}">
                <a16:creationId xmlns:a16="http://schemas.microsoft.com/office/drawing/2014/main" id="{238B028C-377C-429F-937A-366E3B39D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762000"/>
            <a:ext cx="5105400" cy="6096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endParaRPr kumimoji="1" lang="gl-ES" altLang="gl-ES"/>
          </a:p>
        </p:txBody>
      </p:sp>
      <p:sp>
        <p:nvSpPr>
          <p:cNvPr id="1028" name="Rectangle 6">
            <a:extLst>
              <a:ext uri="{FF2B5EF4-FFF2-40B4-BE49-F238E27FC236}">
                <a16:creationId xmlns:a16="http://schemas.microsoft.com/office/drawing/2014/main" id="{5893D57C-8F95-4D8E-8C7C-7022AE7737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gl-ES"/>
              <a:t>Haga clic para modificar el estilo de título del patrón</a:t>
            </a:r>
          </a:p>
        </p:txBody>
      </p:sp>
      <p:sp>
        <p:nvSpPr>
          <p:cNvPr id="1029" name="Rectangle 7">
            <a:extLst>
              <a:ext uri="{FF2B5EF4-FFF2-40B4-BE49-F238E27FC236}">
                <a16:creationId xmlns:a16="http://schemas.microsoft.com/office/drawing/2014/main" id="{BA312BD9-ECAD-4E92-A2A0-F4320F3A63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2200"/>
            <a:ext cx="8001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gl-ES"/>
              <a:t>Haga clic para modificar el estilo de texto del patrón</a:t>
            </a:r>
          </a:p>
          <a:p>
            <a:pPr lvl="1"/>
            <a:r>
              <a:rPr lang="es-ES" altLang="gl-ES"/>
              <a:t>Segundo nivel</a:t>
            </a:r>
          </a:p>
          <a:p>
            <a:pPr lvl="2"/>
            <a:r>
              <a:rPr lang="es-ES" altLang="gl-ES"/>
              <a:t>Tercer nivel</a:t>
            </a:r>
          </a:p>
          <a:p>
            <a:pPr lvl="3"/>
            <a:r>
              <a:rPr lang="es-ES" altLang="gl-ES"/>
              <a:t>Cuarto nivel</a:t>
            </a:r>
          </a:p>
          <a:p>
            <a:pPr lvl="4"/>
            <a:r>
              <a:rPr lang="es-ES" altLang="gl-ES"/>
              <a:t>Quinto nivel</a:t>
            </a:r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DE25906D-07F1-4643-9F64-A41C98A4289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04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2630BFCF-D8D6-46A6-8C37-45C462EB11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36875" y="6529388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3082" name="Rectangle 10">
            <a:extLst>
              <a:ext uri="{FF2B5EF4-FFF2-40B4-BE49-F238E27FC236}">
                <a16:creationId xmlns:a16="http://schemas.microsoft.com/office/drawing/2014/main" id="{AE0B564F-2F68-40AE-B5E1-2257B81680B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5946775"/>
            <a:ext cx="587375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  <a:spAutoFit/>
          </a:bodyPr>
          <a:lstStyle>
            <a:lvl1pPr eaLnBrk="1" hangingPunct="1">
              <a:defRPr sz="2600" b="1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E79B21B4-E8E3-4AED-9A03-69A00C33C2E0}" type="slidenum">
              <a:rPr lang="es-ES" altLang="gl-ES"/>
              <a:pPr>
                <a:defRPr/>
              </a:pPr>
              <a:t>‹Nº›</a:t>
            </a:fld>
            <a:endParaRPr lang="es-ES" altLang="gl-ES"/>
          </a:p>
        </p:txBody>
      </p:sp>
      <p:grpSp>
        <p:nvGrpSpPr>
          <p:cNvPr id="1033" name="Group 11">
            <a:extLst>
              <a:ext uri="{FF2B5EF4-FFF2-40B4-BE49-F238E27FC236}">
                <a16:creationId xmlns:a16="http://schemas.microsoft.com/office/drawing/2014/main" id="{2D7D9ADC-E0BB-4850-9065-E2EA159B7FCC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981200"/>
            <a:ext cx="7391400" cy="319088"/>
            <a:chOff x="144" y="1248"/>
            <a:chExt cx="4656" cy="201"/>
          </a:xfrm>
        </p:grpSpPr>
        <p:sp>
          <p:nvSpPr>
            <p:cNvPr id="1034" name="AutoShape 12">
              <a:extLst>
                <a:ext uri="{FF2B5EF4-FFF2-40B4-BE49-F238E27FC236}">
                  <a16:creationId xmlns:a16="http://schemas.microsoft.com/office/drawing/2014/main" id="{4DEAF3CA-41E3-47C1-A45E-99A1F9AE7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248"/>
              <a:ext cx="4416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gl-ES" altLang="en-US"/>
            </a:p>
          </p:txBody>
        </p:sp>
        <p:sp>
          <p:nvSpPr>
            <p:cNvPr id="1035" name="AutoShape 13">
              <a:extLst>
                <a:ext uri="{FF2B5EF4-FFF2-40B4-BE49-F238E27FC236}">
                  <a16:creationId xmlns:a16="http://schemas.microsoft.com/office/drawing/2014/main" id="{2B7BFCE4-AFDE-458E-977A-BB443C394C7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44" y="1248"/>
              <a:ext cx="248" cy="201"/>
            </a:xfrm>
            <a:prstGeom prst="flowChartDelay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gl-ES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cs typeface="Times New Roman" panose="0202060305040502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cs typeface="Times New Roman" panose="0202060305040502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cs typeface="Times New Roman" panose="0202060305040502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cs typeface="Times New Roman" panose="02020603050405020304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cs typeface="Times New Roman" panose="02020603050405020304" pitchFamily="18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cs typeface="Times New Roman" panose="02020603050405020304" pitchFamily="18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cs typeface="Times New Roman" panose="02020603050405020304" pitchFamily="18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cs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l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gl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4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3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4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10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12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3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1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13.xml" /><Relationship Id="rId4" Type="http://schemas.openxmlformats.org/officeDocument/2006/relationships/image" Target="../media/image17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6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20.pn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12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12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1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 /><Relationship Id="rId1" Type="http://schemas.openxmlformats.org/officeDocument/2006/relationships/slideLayout" Target="../slideLayouts/slideLayout4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notesSlide" Target="../notesSlides/notesSlide25.xml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notesSlide" Target="../notesSlides/notesSlide26.xml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 /><Relationship Id="rId2" Type="http://schemas.openxmlformats.org/officeDocument/2006/relationships/slideLayout" Target="../slideLayouts/slideLayout6.xml" /><Relationship Id="rId1" Type="http://schemas.openxmlformats.org/officeDocument/2006/relationships/vmlDrawing" Target="../drawings/vmlDrawing1.vml" /><Relationship Id="rId5" Type="http://schemas.openxmlformats.org/officeDocument/2006/relationships/image" Target="../media/image26.png" /><Relationship Id="rId4" Type="http://schemas.openxmlformats.org/officeDocument/2006/relationships/oleObject" Target="../embeddings/oleObject1.bin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2" Type="http://schemas.openxmlformats.org/officeDocument/2006/relationships/notesSlide" Target="../notesSlides/notesSlide28.xml" /><Relationship Id="rId1" Type="http://schemas.openxmlformats.org/officeDocument/2006/relationships/slideLayout" Target="../slideLayouts/slideLayout13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notesSlide" Target="../notesSlides/notesSlide29.xml" /><Relationship Id="rId1" Type="http://schemas.openxmlformats.org/officeDocument/2006/relationships/slideLayout" Target="../slideLayouts/slideLayout12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 /><Relationship Id="rId2" Type="http://schemas.openxmlformats.org/officeDocument/2006/relationships/notesSlide" Target="../notesSlides/notesSlide30.xml" /><Relationship Id="rId1" Type="http://schemas.openxmlformats.org/officeDocument/2006/relationships/slideLayout" Target="../slideLayouts/slideLayout12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 /><Relationship Id="rId2" Type="http://schemas.openxmlformats.org/officeDocument/2006/relationships/notesSlide" Target="../notesSlides/notesSlide31.xml" /><Relationship Id="rId1" Type="http://schemas.openxmlformats.org/officeDocument/2006/relationships/slideLayout" Target="../slideLayouts/slideLayout1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 /><Relationship Id="rId2" Type="http://schemas.openxmlformats.org/officeDocument/2006/relationships/notesSlide" Target="../notesSlides/notesSlide33.xml" /><Relationship Id="rId1" Type="http://schemas.openxmlformats.org/officeDocument/2006/relationships/slideLayout" Target="../slideLayouts/slideLayout13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CA4B0123-AC86-4EE0-ABA3-BE0DA223FC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A pentecontecía </a:t>
            </a:r>
            <a:r>
              <a:rPr lang="gl-ES" altLang="gl-ES" sz="2800">
                <a:latin typeface="Tahoma" panose="020B0604030504040204" pitchFamily="34" charset="0"/>
              </a:rPr>
              <a:t>en Atenas.</a:t>
            </a:r>
            <a:br>
              <a:rPr lang="gl-ES" altLang="gl-ES" sz="2800">
                <a:latin typeface="Tahoma" panose="020B0604030504040204" pitchFamily="34" charset="0"/>
              </a:rPr>
            </a:br>
            <a:r>
              <a:rPr lang="gl-ES" altLang="gl-ES" sz="2800">
                <a:latin typeface="Tahoma" panose="020B0604030504040204" pitchFamily="34" charset="0"/>
              </a:rPr>
              <a:t>Sociedade, economía e política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A67CD94-6E2F-4404-ABE4-B4DDA4056CE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3429000"/>
            <a:ext cx="2743200" cy="2813050"/>
          </a:xfrm>
          <a:solidFill>
            <a:srgbClr val="F5B84B"/>
          </a:solidFill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gl-ES" altLang="gl-ES">
                <a:solidFill>
                  <a:srgbClr val="001F3E"/>
                </a:solidFill>
                <a:latin typeface="Tahoma" panose="020B0604030504040204" pitchFamily="34" charset="0"/>
              </a:rPr>
              <a:t>Finais Guerras Médicas - comezos da </a:t>
            </a:r>
          </a:p>
          <a:p>
            <a:pPr algn="ctr" eaLnBrk="1" hangingPunct="1"/>
            <a:r>
              <a:rPr lang="gl-ES" altLang="gl-ES">
                <a:solidFill>
                  <a:srgbClr val="001F3E"/>
                </a:solidFill>
                <a:latin typeface="Tahoma" panose="020B0604030504040204" pitchFamily="34" charset="0"/>
              </a:rPr>
              <a:t>Guerra do Peloponeso </a:t>
            </a:r>
          </a:p>
          <a:p>
            <a:pPr algn="ctr" eaLnBrk="1" hangingPunct="1"/>
            <a:r>
              <a:rPr lang="gl-ES" altLang="gl-ES" sz="2400">
                <a:solidFill>
                  <a:srgbClr val="001F3E"/>
                </a:solidFill>
                <a:latin typeface="Tahoma" panose="020B0604030504040204" pitchFamily="34" charset="0"/>
              </a:rPr>
              <a:t>(480-431 a.C.)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8332F5D8-C418-46CE-BFC7-96D2AC9D7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895600"/>
            <a:ext cx="54864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EA9C3ED-4831-46E5-9C80-A921C1C998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Fontes literarias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7FB9D56A-92D8-4CFA-96D1-50FD86F8B2F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2400" u="sng">
                <a:latin typeface="Tahoma" panose="020B0604030504040204" pitchFamily="34" charset="0"/>
              </a:rPr>
              <a:t>De carácter históriográfico</a:t>
            </a:r>
            <a:r>
              <a:rPr lang="gl-ES" altLang="gl-ES" sz="2400">
                <a:latin typeface="Tahoma" panose="020B0604030504040204" pitchFamily="34" charset="0"/>
              </a:rPr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Tucídides (contemporáneo dos acontecementos)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Xenofonte (ss. V-IV a.C.)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Diodoro de Sicilia (s.I a.C.)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Plutarco (s.I d.C.)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Pausanias (s. II d.C.)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202D4F65-17F6-40B2-A1C0-04E44AD8E61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gl-ES" altLang="gl-ES" sz="2400" u="sng">
                <a:latin typeface="Tahoma" panose="020B0604030504040204" pitchFamily="34" charset="0"/>
              </a:rPr>
              <a:t>Panfletos e discursos</a:t>
            </a:r>
            <a:r>
              <a:rPr lang="gl-ES" altLang="gl-ES" sz="2400">
                <a:latin typeface="Tahoma" panose="020B0604030504040204" pitchFamily="34" charset="0"/>
              </a:rPr>
              <a:t> (consérvanse un 150)</a:t>
            </a:r>
          </a:p>
          <a:p>
            <a:pPr eaLnBrk="1" hangingPunct="1"/>
            <a:r>
              <a:rPr lang="gl-ES" altLang="gl-ES" sz="2400" u="sng">
                <a:latin typeface="Tahoma" panose="020B0604030504040204" pitchFamily="34" charset="0"/>
              </a:rPr>
              <a:t>Fontes oratorias</a:t>
            </a:r>
            <a:r>
              <a:rPr lang="gl-ES" altLang="gl-ES" sz="2400">
                <a:latin typeface="Tahoma" panose="020B0604030504040204" pitchFamily="34" charset="0"/>
              </a:rPr>
              <a:t> (Lisias, Demóstenes, Andócides, Antifonte, Apolodoro…)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25C1EB8-9FED-4B12-895C-21C3FE74D0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Fontes literarias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0163816-A9DA-4423-BE54-7457BDEE07B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2438400"/>
            <a:ext cx="3924300" cy="3733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2400" u="sng">
                <a:latin typeface="Tahoma" panose="020B0604030504040204" pitchFamily="34" charset="0"/>
              </a:rPr>
              <a:t>De carácter literario, filosófico e/ou político</a:t>
            </a:r>
            <a:r>
              <a:rPr lang="gl-ES" altLang="gl-ES" sz="2400">
                <a:latin typeface="Tahoma" panose="020B0604030504040204" pitchFamily="34" charset="0"/>
              </a:rPr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Platón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Aristóteles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Poesía lírica de Píndaro e Baquílides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Traxedias de Esquilo, Sófocles e Eurípides e a “Vella Comedia” de Aristófanes.</a:t>
            </a:r>
          </a:p>
          <a:p>
            <a:pPr eaLnBrk="1" hangingPunct="1">
              <a:lnSpc>
                <a:spcPct val="90000"/>
              </a:lnSpc>
            </a:pPr>
            <a:endParaRPr lang="gl-ES" altLang="gl-ES" sz="2400">
              <a:latin typeface="Tahoma" panose="020B0604030504040204" pitchFamily="34" charset="0"/>
            </a:endParaRPr>
          </a:p>
        </p:txBody>
      </p:sp>
      <p:sp>
        <p:nvSpPr>
          <p:cNvPr id="9220" name="Text Box 5">
            <a:extLst>
              <a:ext uri="{FF2B5EF4-FFF2-40B4-BE49-F238E27FC236}">
                <a16:creationId xmlns:a16="http://schemas.microsoft.com/office/drawing/2014/main" id="{DF6E7AA8-634B-4838-9BAF-AFE80470B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6156325"/>
            <a:ext cx="38369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gl-ES" sz="2000"/>
              <a:t>Aristóteles de Estaxira (Macedonia)</a:t>
            </a:r>
          </a:p>
          <a:p>
            <a:pPr algn="ctr" eaLnBrk="1" hangingPunct="1"/>
            <a:r>
              <a:rPr lang="es-ES" altLang="gl-ES" sz="2000"/>
              <a:t>Busto romano, Acrópole de Atenas</a:t>
            </a:r>
          </a:p>
        </p:txBody>
      </p:sp>
      <p:pic>
        <p:nvPicPr>
          <p:cNvPr id="9221" name="Picture 6">
            <a:extLst>
              <a:ext uri="{FF2B5EF4-FFF2-40B4-BE49-F238E27FC236}">
                <a16:creationId xmlns:a16="http://schemas.microsoft.com/office/drawing/2014/main" id="{6FBC028C-19F1-4D1F-82C8-598D0CE4EF9E}"/>
              </a:ext>
            </a:extLst>
          </p:cNvPr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2362200"/>
            <a:ext cx="2743200" cy="37338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4E9181D-3D0A-41A6-AC5E-5538264D33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Fontes arqueolóxicas, epigráficas e numismáticas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8A545F63-3E50-4513-B313-1D46A7B7AB1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2209800"/>
            <a:ext cx="4191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2000" u="sng">
                <a:latin typeface="Tahoma" panose="020B0604030504040204" pitchFamily="34" charset="0"/>
              </a:rPr>
              <a:t>Epígrafía:</a:t>
            </a:r>
            <a:endParaRPr lang="gl-ES" altLang="gl-ES" sz="2000">
              <a:latin typeface="Tahoma" panose="020B0604030504040204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gl-ES" altLang="gl-ES" sz="1800">
                <a:latin typeface="Tahoma" panose="020B0604030504040204" pitchFamily="34" charset="0"/>
              </a:rPr>
              <a:t>decretos da cidade (políticos e xurídicos)</a:t>
            </a:r>
          </a:p>
          <a:p>
            <a:pPr lvl="1" eaLnBrk="1" hangingPunct="1">
              <a:lnSpc>
                <a:spcPct val="90000"/>
              </a:lnSpc>
            </a:pPr>
            <a:r>
              <a:rPr lang="gl-ES" altLang="gl-ES" sz="1800">
                <a:latin typeface="Tahoma" panose="020B0604030504040204" pitchFamily="34" charset="0"/>
              </a:rPr>
              <a:t>listas de tributos atenienses</a:t>
            </a:r>
          </a:p>
          <a:p>
            <a:pPr lvl="1" eaLnBrk="1" hangingPunct="1">
              <a:lnSpc>
                <a:spcPct val="90000"/>
              </a:lnSpc>
            </a:pPr>
            <a:r>
              <a:rPr lang="gl-ES" altLang="gl-ES" sz="1800" i="1" u="sng">
                <a:latin typeface="Tahoma" panose="020B0604030504040204" pitchFamily="34" charset="0"/>
              </a:rPr>
              <a:t>Ostraca</a:t>
            </a:r>
            <a:r>
              <a:rPr lang="gl-ES" altLang="gl-ES" sz="1800">
                <a:latin typeface="Tahoma" panose="020B0604030504040204" pitchFamily="34" charset="0"/>
              </a:rPr>
              <a:t>: fragmentos cerámicos cos nomes dos condenados ao </a:t>
            </a:r>
            <a:r>
              <a:rPr lang="gl-ES" altLang="gl-ES" sz="1800" i="1" u="sng">
                <a:latin typeface="Tahoma" panose="020B0604030504040204" pitchFamily="34" charset="0"/>
              </a:rPr>
              <a:t>ostrac</a:t>
            </a:r>
            <a:r>
              <a:rPr lang="gl-ES" altLang="gl-ES" sz="1800">
                <a:latin typeface="Tahoma" panose="020B0604030504040204" pitchFamily="34" charset="0"/>
              </a:rPr>
              <a:t>ismo.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2000" u="sng">
                <a:latin typeface="Tahoma" panose="020B0604030504040204" pitchFamily="34" charset="0"/>
              </a:rPr>
              <a:t>Numismática</a:t>
            </a:r>
            <a:r>
              <a:rPr lang="gl-ES" altLang="gl-ES" sz="2000">
                <a:latin typeface="Tahoma" panose="020B0604030504040204" pitchFamily="34" charset="0"/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gl-ES" altLang="gl-ES" sz="1800">
                <a:latin typeface="Tahoma" panose="020B0604030504040204" pitchFamily="34" charset="0"/>
              </a:rPr>
              <a:t>a súa emisión e circulación intensifícase dende 480. Testemuña dos intercambios comerciais.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gl-ES" altLang="gl-ES" sz="2000" u="sng">
                <a:latin typeface="Tahoma" panose="020B0604030504040204" pitchFamily="34" charset="0"/>
              </a:rPr>
              <a:t>Arqueoloxía</a:t>
            </a:r>
            <a:r>
              <a:rPr lang="gl-ES" altLang="gl-ES" sz="2000">
                <a:latin typeface="Tahoma" panose="020B0604030504040204" pitchFamily="34" charset="0"/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gl-ES" altLang="gl-ES" sz="1800">
                <a:latin typeface="Tahoma" panose="020B0604030504040204" pitchFamily="34" charset="0"/>
              </a:rPr>
              <a:t>Iconografía cerámica (protagonismo das “figuras vermellas”), etc.</a:t>
            </a:r>
          </a:p>
        </p:txBody>
      </p:sp>
      <p:sp>
        <p:nvSpPr>
          <p:cNvPr id="11268" name="Text Box 6">
            <a:extLst>
              <a:ext uri="{FF2B5EF4-FFF2-40B4-BE49-F238E27FC236}">
                <a16:creationId xmlns:a16="http://schemas.microsoft.com/office/drawing/2014/main" id="{4CBB0A36-8247-4129-8A72-D968A8C43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6172200"/>
            <a:ext cx="3584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gl-ES"/>
              <a:t>Leis de Gortina (Creta, s.V)</a:t>
            </a:r>
          </a:p>
        </p:txBody>
      </p:sp>
      <p:pic>
        <p:nvPicPr>
          <p:cNvPr id="11269" name="Picture 8">
            <a:extLst>
              <a:ext uri="{FF2B5EF4-FFF2-40B4-BE49-F238E27FC236}">
                <a16:creationId xmlns:a16="http://schemas.microsoft.com/office/drawing/2014/main" id="{29C0A230-3FB9-4362-AE24-0F594B647DED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438400"/>
            <a:ext cx="3924300" cy="37338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>
            <a:extLst>
              <a:ext uri="{FF2B5EF4-FFF2-40B4-BE49-F238E27FC236}">
                <a16:creationId xmlns:a16="http://schemas.microsoft.com/office/drawing/2014/main" id="{33B69DE9-E3A0-43EE-A07A-E11B9C51D9BE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2438400"/>
            <a:ext cx="4648200" cy="3567113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13315" name="Rectangle 2">
            <a:extLst>
              <a:ext uri="{FF2B5EF4-FFF2-40B4-BE49-F238E27FC236}">
                <a16:creationId xmlns:a16="http://schemas.microsoft.com/office/drawing/2014/main" id="{3F07F89F-8CF3-4BDE-AF8F-878F7F969F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A sociedade ateniense</a:t>
            </a:r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276E7B3E-859A-4C26-AC48-90F8740F54D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Dende as reformas de Solón, camiñouse cara á igualdade xurídica e política de todos os cidadáns: homes adultos nacidos de pai ateniense (ata Pericles; vid. </a:t>
            </a:r>
            <a:r>
              <a:rPr lang="gl-ES" altLang="gl-ES" sz="2400" i="1">
                <a:latin typeface="Tahoma" panose="020B0604030504040204" pitchFamily="34" charset="0"/>
              </a:rPr>
              <a:t>infra</a:t>
            </a:r>
            <a:r>
              <a:rPr lang="gl-ES" altLang="gl-ES" sz="2400">
                <a:latin typeface="Tahoma" panose="020B0604030504040204" pitchFamily="34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Os non cidadáns: mulleres, menores, escravos e estranxeiros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>
            <a:extLst>
              <a:ext uri="{FF2B5EF4-FFF2-40B4-BE49-F238E27FC236}">
                <a16:creationId xmlns:a16="http://schemas.microsoft.com/office/drawing/2014/main" id="{C2F2CE36-E95F-4902-84A7-42D9BFB8E0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gl-ES" altLang="gl-ES">
              <a:latin typeface="Tahoma" panose="020B0604030504040204" pitchFamily="34" charset="0"/>
            </a:endParaRPr>
          </a:p>
        </p:txBody>
      </p:sp>
      <p:sp>
        <p:nvSpPr>
          <p:cNvPr id="15363" name="Rectangle 1027">
            <a:extLst>
              <a:ext uri="{FF2B5EF4-FFF2-40B4-BE49-F238E27FC236}">
                <a16:creationId xmlns:a16="http://schemas.microsoft.com/office/drawing/2014/main" id="{EA2ED453-EF13-4F53-AAD2-E94945D48B2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gl-ES" altLang="gl-ES" sz="2400">
                <a:latin typeface="Tahoma" panose="020B0604030504040204" pitchFamily="34" charset="0"/>
              </a:rPr>
              <a:t>A pesar das diferenzas de riqueza e estatus (definidas polo sistema censitario instituído por Solón), todos os cidadáns disfrutaban de dereitos cívicos e políticos, pero non por igual...</a:t>
            </a:r>
          </a:p>
        </p:txBody>
      </p:sp>
      <p:pic>
        <p:nvPicPr>
          <p:cNvPr id="15364" name="Picture 1029">
            <a:extLst>
              <a:ext uri="{FF2B5EF4-FFF2-40B4-BE49-F238E27FC236}">
                <a16:creationId xmlns:a16="http://schemas.microsoft.com/office/drawing/2014/main" id="{A3D21288-1F3F-4563-94CB-6858792540D6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2438400"/>
            <a:ext cx="2743200" cy="3733800"/>
          </a:xfrm>
        </p:spPr>
      </p:pic>
      <p:sp>
        <p:nvSpPr>
          <p:cNvPr id="15365" name="Text Box 1030">
            <a:extLst>
              <a:ext uri="{FF2B5EF4-FFF2-40B4-BE49-F238E27FC236}">
                <a16:creationId xmlns:a16="http://schemas.microsoft.com/office/drawing/2014/main" id="{0CF72D6E-9585-487D-89EC-CFC5E2EA0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6164263"/>
            <a:ext cx="923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gl-ES">
                <a:latin typeface="Tahoma" panose="020B0604030504040204" pitchFamily="34" charset="0"/>
              </a:rPr>
              <a:t>Solón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442BBF5-0653-4251-9E0B-2E60A142CF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Os dereitos dos cidadáns</a:t>
            </a:r>
          </a:p>
        </p:txBody>
      </p:sp>
      <p:sp>
        <p:nvSpPr>
          <p:cNvPr id="17411" name="Rectangle 4">
            <a:extLst>
              <a:ext uri="{FF2B5EF4-FFF2-40B4-BE49-F238E27FC236}">
                <a16:creationId xmlns:a16="http://schemas.microsoft.com/office/drawing/2014/main" id="{63214CD5-F5DD-4414-A35C-9157991D9A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gl-ES" altLang="gl-ES" sz="2400">
                <a:latin typeface="Tahoma" panose="020B0604030504040204" pitchFamily="34" charset="0"/>
              </a:rPr>
              <a:t>Á </a:t>
            </a:r>
            <a:r>
              <a:rPr lang="gl-ES" altLang="gl-ES" sz="2400" u="sng">
                <a:latin typeface="Tahoma" panose="020B0604030504040204" pitchFamily="34" charset="0"/>
              </a:rPr>
              <a:t>propiedade do solo</a:t>
            </a:r>
            <a:r>
              <a:rPr lang="gl-ES" altLang="gl-ES" sz="2400">
                <a:latin typeface="Tahoma" panose="020B0604030504040204" pitchFamily="34" charset="0"/>
              </a:rPr>
              <a:t>: adquirir, posuír, enallear a terra da Ática.</a:t>
            </a:r>
          </a:p>
          <a:p>
            <a:pPr eaLnBrk="1" hangingPunct="1"/>
            <a:r>
              <a:rPr lang="gl-ES" altLang="gl-ES" sz="2400">
                <a:latin typeface="Tahoma" panose="020B0604030504040204" pitchFamily="34" charset="0"/>
              </a:rPr>
              <a:t>Á </a:t>
            </a:r>
            <a:r>
              <a:rPr lang="gl-ES" altLang="gl-ES" sz="2400" u="sng">
                <a:latin typeface="Tahoma" panose="020B0604030504040204" pitchFamily="34" charset="0"/>
              </a:rPr>
              <a:t>participación na vida política e cidadá</a:t>
            </a:r>
            <a:r>
              <a:rPr lang="gl-ES" altLang="gl-ES" sz="2400">
                <a:latin typeface="Tahoma" panose="020B0604030504040204" pitchFamily="34" charset="0"/>
              </a:rPr>
              <a:t>: dende Clístenes (508-501 a.C.) todo cidadán tiña dereito, cando menos, a participar con voz e voto na Eklesía.</a:t>
            </a:r>
          </a:p>
          <a:p>
            <a:pPr eaLnBrk="1" hangingPunct="1"/>
            <a:r>
              <a:rPr lang="gl-ES" altLang="gl-ES" sz="2400">
                <a:latin typeface="Tahoma" panose="020B0604030504040204" pitchFamily="34" charset="0"/>
              </a:rPr>
              <a:t>Á </a:t>
            </a:r>
            <a:r>
              <a:rPr lang="gl-ES" altLang="gl-ES" sz="2400" u="sng">
                <a:latin typeface="Tahoma" panose="020B0604030504040204" pitchFamily="34" charset="0"/>
              </a:rPr>
              <a:t>participación dos beneficios económicos da polis</a:t>
            </a:r>
            <a:r>
              <a:rPr lang="gl-ES" altLang="gl-ES" sz="2400">
                <a:latin typeface="Tahoma" panose="020B0604030504040204" pitchFamily="34" charset="0"/>
              </a:rPr>
              <a:t>: tributos dos aliados, multas, explotación de minas...</a:t>
            </a:r>
          </a:p>
          <a:p>
            <a:pPr eaLnBrk="1" hangingPunct="1"/>
            <a:r>
              <a:rPr lang="gl-ES" altLang="gl-ES" sz="2400">
                <a:latin typeface="Tahoma" panose="020B0604030504040204" pitchFamily="34" charset="0"/>
              </a:rPr>
              <a:t>Recibían salario pola función pública e gratificacións por asistir a espectáculos públicos.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>
            <a:extLst>
              <a:ext uri="{FF2B5EF4-FFF2-40B4-BE49-F238E27FC236}">
                <a16:creationId xmlns:a16="http://schemas.microsoft.com/office/drawing/2014/main" id="{4C22921C-2B0D-4ADE-8337-4B37CF364448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2362200"/>
            <a:ext cx="4076700" cy="3878263"/>
          </a:xfrm>
          <a:noFill/>
        </p:spPr>
      </p:pic>
      <p:sp>
        <p:nvSpPr>
          <p:cNvPr id="19459" name="Rectangle 2">
            <a:extLst>
              <a:ext uri="{FF2B5EF4-FFF2-40B4-BE49-F238E27FC236}">
                <a16:creationId xmlns:a16="http://schemas.microsoft.com/office/drawing/2014/main" id="{179F8268-614F-411A-BE5D-B55AE97E30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Os metecos. Dereitos e deberes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AD1708DC-99CF-4509-B9A7-EC9368F7114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2362200"/>
            <a:ext cx="43434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Homes libres gregos ou bárbaros domiciliados na Ática, sen cidadanía por seren estranxeiros. 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Debían inscribirse nun </a:t>
            </a:r>
            <a:r>
              <a:rPr lang="gl-ES" altLang="gl-ES" sz="2000" i="1">
                <a:latin typeface="Tahoma" panose="020B0604030504040204" pitchFamily="34" charset="0"/>
              </a:rPr>
              <a:t>demos</a:t>
            </a:r>
            <a:r>
              <a:rPr lang="gl-ES" altLang="gl-ES" sz="2000">
                <a:latin typeface="Tahoma" panose="020B0604030504040204" pitchFamily="34" charset="0"/>
              </a:rPr>
              <a:t> ático, a risco de perderen a liberdade.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Podían dispoñer dunha porción de terra na cidade, pero non de terra de cultivo. De aí que se dedicasen preferentemente a actividades económicas de tipo artesanal, comercial, bancario.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Foron un importante puntal para o desenvolvemento democrático.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9B4FD934-2228-4E20-84F4-2F1792898C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Condicións económicas e xurídicas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0207187-B05F-4437-B713-3133E58A8F4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gl-ES" altLang="gl-ES" sz="2400">
                <a:latin typeface="Tahoma" panose="020B0604030504040204" pitchFamily="34" charset="0"/>
              </a:rPr>
              <a:t>Contribuían igual que os cidadáns cos seus tributos ordinarios (liturxias</a:t>
            </a:r>
            <a:r>
              <a:rPr lang="gl-ES" altLang="gl-ES" sz="2400">
                <a:solidFill>
                  <a:srgbClr val="FF0000"/>
                </a:solidFill>
                <a:latin typeface="Tahoma" panose="020B0604030504040204" pitchFamily="34" charset="0"/>
              </a:rPr>
              <a:t>*</a:t>
            </a:r>
            <a:r>
              <a:rPr lang="gl-ES" altLang="gl-ES" sz="2400">
                <a:latin typeface="Tahoma" panose="020B0604030504040204" pitchFamily="34" charset="0"/>
              </a:rPr>
              <a:t>, taxas, impostos de guerra e comercio...), e máis:</a:t>
            </a:r>
          </a:p>
          <a:p>
            <a:pPr lvl="1" eaLnBrk="1" hangingPunct="1"/>
            <a:r>
              <a:rPr lang="gl-ES" altLang="gl-ES" sz="2000" i="1">
                <a:latin typeface="Tahoma" panose="020B0604030504040204" pitchFamily="34" charset="0"/>
              </a:rPr>
              <a:t>Metoikon </a:t>
            </a:r>
            <a:r>
              <a:rPr lang="gl-ES" altLang="gl-ES" sz="2000">
                <a:latin typeface="Tahoma" panose="020B0604030504040204" pitchFamily="34" charset="0"/>
              </a:rPr>
              <a:t>e</a:t>
            </a:r>
            <a:r>
              <a:rPr lang="gl-ES" altLang="gl-ES" sz="2000" i="1">
                <a:latin typeface="Tahoma" panose="020B0604030504040204" pitchFamily="34" charset="0"/>
              </a:rPr>
              <a:t> Xenika:</a:t>
            </a:r>
            <a:r>
              <a:rPr lang="gl-ES" altLang="gl-ES" sz="2000">
                <a:latin typeface="Tahoma" panose="020B0604030504040204" pitchFamily="34" charset="0"/>
              </a:rPr>
              <a:t> impostos especiais sobre os estranxeiros.</a:t>
            </a:r>
          </a:p>
        </p:txBody>
      </p:sp>
      <p:sp>
        <p:nvSpPr>
          <p:cNvPr id="21508" name="Rectangle 5">
            <a:extLst>
              <a:ext uri="{FF2B5EF4-FFF2-40B4-BE49-F238E27FC236}">
                <a16:creationId xmlns:a16="http://schemas.microsoft.com/office/drawing/2014/main" id="{6D04FBFC-83D6-4FCF-BA15-0EBE4AA7AA2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Representación por parte dun </a:t>
            </a:r>
            <a:r>
              <a:rPr lang="gl-ES" altLang="gl-ES" sz="2400" i="1">
                <a:latin typeface="Tahoma" panose="020B0604030504040204" pitchFamily="34" charset="0"/>
              </a:rPr>
              <a:t>prostatés</a:t>
            </a:r>
            <a:r>
              <a:rPr lang="gl-ES" altLang="gl-ES" sz="2400">
                <a:latin typeface="Tahoma" panose="020B0604030504040204" pitchFamily="34" charset="0"/>
              </a:rPr>
              <a:t> perante a xustiza.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Carecían de nome demótico.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A cidadanía só se conseguía mediante concesión especial da eklesía.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Podían ter escravos.</a:t>
            </a:r>
          </a:p>
        </p:txBody>
      </p:sp>
      <p:sp>
        <p:nvSpPr>
          <p:cNvPr id="21509" name="Text Box 6">
            <a:extLst>
              <a:ext uri="{FF2B5EF4-FFF2-40B4-BE49-F238E27FC236}">
                <a16:creationId xmlns:a16="http://schemas.microsoft.com/office/drawing/2014/main" id="{0DB8DEE6-9FB0-4CE5-8CFE-ACA372E46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6061075"/>
            <a:ext cx="8093075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gl-ES">
                <a:solidFill>
                  <a:srgbClr val="FF0000"/>
                </a:solidFill>
                <a:latin typeface="Tahoma" panose="020B0604030504040204" pitchFamily="34" charset="0"/>
              </a:rPr>
              <a:t>* </a:t>
            </a:r>
            <a:r>
              <a:rPr lang="es-ES" altLang="gl-ES" sz="1800">
                <a:solidFill>
                  <a:srgbClr val="FF0000"/>
                </a:solidFill>
                <a:latin typeface="Tahoma" panose="020B0604030504040204" pitchFamily="34" charset="0"/>
              </a:rPr>
              <a:t>Financiación de servizos públicos: ma</a:t>
            </a:r>
            <a:r>
              <a:rPr lang="gl-ES" altLang="gl-ES" sz="1800">
                <a:solidFill>
                  <a:srgbClr val="FF0000"/>
                </a:solidFill>
                <a:latin typeface="Tahoma" panose="020B0604030504040204" pitchFamily="34" charset="0"/>
              </a:rPr>
              <a:t>ntemento de ximnasios, construción de barcos... </a:t>
            </a:r>
            <a:endParaRPr lang="es-ES" altLang="gl-ES" sz="180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9FF25E3-AEFE-40CA-968D-F506BCA559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Os escravos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B2C70F4E-B5ED-4FC5-9D1E-E74DE3E0C0C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590800"/>
            <a:ext cx="3924300" cy="3733800"/>
          </a:xfrm>
        </p:spPr>
        <p:txBody>
          <a:bodyPr/>
          <a:lstStyle/>
          <a:p>
            <a:pPr eaLnBrk="1" hangingPunct="1"/>
            <a:r>
              <a:rPr lang="gl-ES" altLang="gl-ES" sz="2000">
                <a:latin typeface="Tahoma" panose="020B0604030504040204" pitchFamily="34" charset="0"/>
              </a:rPr>
              <a:t>Eran xeralmente bárbaros, algúns gregos, pero nunca atenienses.</a:t>
            </a:r>
          </a:p>
          <a:p>
            <a:pPr eaLnBrk="1" hangingPunct="1"/>
            <a:r>
              <a:rPr lang="gl-ES" altLang="gl-ES" sz="2000">
                <a:latin typeface="Tahoma" panose="020B0604030504040204" pitchFamily="34" charset="0"/>
              </a:rPr>
              <a:t>Eran propiedade dos seus amos, sen calquera estatuto xurídico.</a:t>
            </a:r>
          </a:p>
          <a:p>
            <a:pPr eaLnBrk="1" hangingPunct="1"/>
            <a:r>
              <a:rPr lang="gl-ES" altLang="gl-ES" sz="2000">
                <a:latin typeface="Tahoma" panose="020B0604030504040204" pitchFamily="34" charset="0"/>
              </a:rPr>
              <a:t>Non tiñan dereito a acudir aos tribunais, pero si de actuar como testemuñas ou acusadores cando se lles permitía.</a:t>
            </a:r>
          </a:p>
        </p:txBody>
      </p:sp>
      <p:pic>
        <p:nvPicPr>
          <p:cNvPr id="23556" name="Picture 7">
            <a:extLst>
              <a:ext uri="{FF2B5EF4-FFF2-40B4-BE49-F238E27FC236}">
                <a16:creationId xmlns:a16="http://schemas.microsoft.com/office/drawing/2014/main" id="{86CB2FEE-E120-45B0-9526-C8B0C35D3A90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2819400"/>
            <a:ext cx="3924300" cy="3140075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AF5A9B5C-8C0F-4376-9474-F5216021FD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gl-ES" altLang="gl-ES">
              <a:latin typeface="Tahoma" panose="020B0604030504040204" pitchFamily="34" charset="0"/>
            </a:endParaRP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ACFC4353-834A-4AC5-9076-36D4DE59C46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743200"/>
            <a:ext cx="4419600" cy="3733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Non podía ser maltratados impunemente e eran defendidos polo Estado do seu propio amo.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Podían ser públicos (do estado ou do templo), ou privados (domésticos).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Non participaban na guerra, agás excepcionalmente na mariña.</a:t>
            </a:r>
          </a:p>
        </p:txBody>
      </p:sp>
      <p:pic>
        <p:nvPicPr>
          <p:cNvPr id="25604" name="Picture 11">
            <a:extLst>
              <a:ext uri="{FF2B5EF4-FFF2-40B4-BE49-F238E27FC236}">
                <a16:creationId xmlns:a16="http://schemas.microsoft.com/office/drawing/2014/main" id="{3D6DE701-C538-45AC-B265-85A4F514C9EE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2895600"/>
            <a:ext cx="3200400" cy="3044825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>
            <a:extLst>
              <a:ext uri="{FF2B5EF4-FFF2-40B4-BE49-F238E27FC236}">
                <a16:creationId xmlns:a16="http://schemas.microsoft.com/office/drawing/2014/main" id="{10E5444B-C069-47B0-86F3-C38871F0A59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685800"/>
            <a:ext cx="4343400" cy="5594350"/>
          </a:xfrm>
        </p:spPr>
        <p:txBody>
          <a:bodyPr/>
          <a:lstStyle/>
          <a:p>
            <a:pPr eaLnBrk="1" hangingPunct="1"/>
            <a:r>
              <a:rPr lang="gl-ES" altLang="gl-ES" sz="2000">
                <a:latin typeface="Tahoma" panose="020B0604030504040204" pitchFamily="34" charset="0"/>
              </a:rPr>
              <a:t>A parte do penoso traballo nas minas, non había labores especificamente escravos que non fixesen outros homes libres.</a:t>
            </a:r>
          </a:p>
          <a:p>
            <a:pPr eaLnBrk="1" hangingPunct="1"/>
            <a:endParaRPr lang="gl-ES" altLang="gl-ES" sz="2000">
              <a:latin typeface="Tahoma" panose="020B0604030504040204" pitchFamily="34" charset="0"/>
            </a:endParaRPr>
          </a:p>
          <a:p>
            <a:pPr eaLnBrk="1" hangingPunct="1"/>
            <a:r>
              <a:rPr lang="gl-ES" altLang="gl-ES" sz="2000">
                <a:latin typeface="Tahoma" panose="020B0604030504040204" pitchFamily="34" charset="0"/>
              </a:rPr>
              <a:t>Cobraban polo seu traballo, o que se consideraba igualmente degradante, como as mesmas “profesións liberais” ás que adoitaban dedicarse (médico, artista, rétor, mestre, “pedagogo”</a:t>
            </a:r>
            <a:r>
              <a:rPr lang="gl-ES" altLang="gl-ES" sz="2000">
                <a:solidFill>
                  <a:srgbClr val="A50021"/>
                </a:solidFill>
                <a:latin typeface="Tahoma" panose="020B0604030504040204" pitchFamily="34" charset="0"/>
              </a:rPr>
              <a:t>*</a:t>
            </a:r>
            <a:r>
              <a:rPr lang="gl-ES" altLang="gl-ES" sz="2000">
                <a:latin typeface="Tahoma" panose="020B0604030504040204" pitchFamily="34" charset="0"/>
              </a:rPr>
              <a:t>).</a:t>
            </a:r>
          </a:p>
          <a:p>
            <a:pPr eaLnBrk="1" hangingPunct="1"/>
            <a:r>
              <a:rPr lang="gl-ES" altLang="gl-ES" sz="2000">
                <a:latin typeface="Tahoma" panose="020B0604030504040204" pitchFamily="34" charset="0"/>
              </a:rPr>
              <a:t>Podían recuperar a liberdade por manumisión testamentaria ou comprándoa. Daquela, pasaban a ser metecos dependentes dun </a:t>
            </a:r>
            <a:r>
              <a:rPr lang="gl-ES" altLang="gl-ES" sz="2000" i="1">
                <a:latin typeface="Tahoma" panose="020B0604030504040204" pitchFamily="34" charset="0"/>
              </a:rPr>
              <a:t>Prostatés</a:t>
            </a:r>
            <a:r>
              <a:rPr lang="gl-ES" altLang="gl-ES" sz="2000">
                <a:latin typeface="Tahoma" panose="020B0604030504040204" pitchFamily="34" charset="0"/>
              </a:rPr>
              <a:t>.</a:t>
            </a:r>
          </a:p>
        </p:txBody>
      </p:sp>
      <p:pic>
        <p:nvPicPr>
          <p:cNvPr id="27651" name="Picture 6">
            <a:extLst>
              <a:ext uri="{FF2B5EF4-FFF2-40B4-BE49-F238E27FC236}">
                <a16:creationId xmlns:a16="http://schemas.microsoft.com/office/drawing/2014/main" id="{EEF66746-21D3-4929-8B25-F964BB8D683B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67300" y="2743200"/>
            <a:ext cx="3924300" cy="3733800"/>
          </a:xfrm>
        </p:spPr>
      </p:pic>
      <p:pic>
        <p:nvPicPr>
          <p:cNvPr id="27652" name="Picture 7">
            <a:extLst>
              <a:ext uri="{FF2B5EF4-FFF2-40B4-BE49-F238E27FC236}">
                <a16:creationId xmlns:a16="http://schemas.microsoft.com/office/drawing/2014/main" id="{651961B3-9288-4B2E-8405-A6B3439C4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47638"/>
            <a:ext cx="2316163" cy="251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3" name="Text Box 8">
            <a:extLst>
              <a:ext uri="{FF2B5EF4-FFF2-40B4-BE49-F238E27FC236}">
                <a16:creationId xmlns:a16="http://schemas.microsoft.com/office/drawing/2014/main" id="{1A569F2F-AD87-46AA-A16C-39BC1BB58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6461125"/>
            <a:ext cx="2311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gl-ES" altLang="gl-ES" sz="2000"/>
              <a:t>Mestres e pedagogos</a:t>
            </a:r>
            <a:endParaRPr lang="es-ES" altLang="gl-ES" sz="2000"/>
          </a:p>
        </p:txBody>
      </p:sp>
      <p:sp>
        <p:nvSpPr>
          <p:cNvPr id="27654" name="Text Box 9">
            <a:extLst>
              <a:ext uri="{FF2B5EF4-FFF2-40B4-BE49-F238E27FC236}">
                <a16:creationId xmlns:a16="http://schemas.microsoft.com/office/drawing/2014/main" id="{D3E138CD-8CA6-43E3-9FDA-CB8991310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280150"/>
            <a:ext cx="43354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gl-ES" altLang="gl-ES" sz="1800">
                <a:solidFill>
                  <a:srgbClr val="A50021"/>
                </a:solidFill>
                <a:latin typeface="Tahoma" panose="020B0604030504040204" pitchFamily="34" charset="0"/>
              </a:rPr>
              <a:t>* Escravo que conducía ao neno á escola</a:t>
            </a:r>
            <a:endParaRPr lang="es-ES" altLang="gl-ES" sz="1800">
              <a:solidFill>
                <a:srgbClr val="A50021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C80602B2-D80E-4D54-A6A5-24683CA5B5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A muller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EEE8CB2C-1605-473D-BBE3-957F9A66C21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Transmitía a herdanza ou o dote aos fillos, aínda que non podía ser propietaria, de igual maneira que transmitía o dereito de cidadanía sen poder exercelo.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A carencia de personalidade xurídica recoñecida, facíaa depender sempre dun home, esposo ou familiar, que velase por ela ou xestionase os seus bens (</a:t>
            </a:r>
            <a:r>
              <a:rPr lang="gl-ES" altLang="gl-ES" sz="2000" i="1">
                <a:latin typeface="Tahoma" panose="020B0604030504040204" pitchFamily="34" charset="0"/>
              </a:rPr>
              <a:t>epiclera</a:t>
            </a:r>
            <a:r>
              <a:rPr lang="gl-ES" altLang="gl-ES" sz="2000">
                <a:latin typeface="Tahoma" panose="020B0604030504040204" pitchFamily="34" charset="0"/>
              </a:rPr>
              <a:t>: muller herdeira da facenda familiar por falta de herdeiro masculino directo).</a:t>
            </a:r>
          </a:p>
        </p:txBody>
      </p:sp>
      <p:pic>
        <p:nvPicPr>
          <p:cNvPr id="29700" name="Picture 8">
            <a:extLst>
              <a:ext uri="{FF2B5EF4-FFF2-40B4-BE49-F238E27FC236}">
                <a16:creationId xmlns:a16="http://schemas.microsoft.com/office/drawing/2014/main" id="{96856AB2-C8B2-4E22-A7FB-B833816D526A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304800"/>
            <a:ext cx="3924300" cy="2460625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29701" name="Picture 10">
            <a:extLst>
              <a:ext uri="{FF2B5EF4-FFF2-40B4-BE49-F238E27FC236}">
                <a16:creationId xmlns:a16="http://schemas.microsoft.com/office/drawing/2014/main" id="{74FE3C1E-1539-4076-9A0F-076E5ECCB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819400"/>
            <a:ext cx="237172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965414B6-F9BD-4127-88E3-BA76155138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Economía</a:t>
            </a:r>
          </a:p>
        </p:txBody>
      </p:sp>
      <p:sp>
        <p:nvSpPr>
          <p:cNvPr id="31747" name="Rectangle 4">
            <a:extLst>
              <a:ext uri="{FF2B5EF4-FFF2-40B4-BE49-F238E27FC236}">
                <a16:creationId xmlns:a16="http://schemas.microsoft.com/office/drawing/2014/main" id="{08F658DC-BC0B-46F0-B568-88F325FB873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gl-ES" altLang="gl-ES" sz="2400" i="1">
                <a:latin typeface="Tahoma" panose="020B0604030504040204" pitchFamily="34" charset="0"/>
              </a:rPr>
              <a:t>Oikonomia</a:t>
            </a:r>
            <a:r>
              <a:rPr lang="gl-ES" altLang="gl-ES" sz="2400">
                <a:latin typeface="Tahoma" panose="020B0604030504040204" pitchFamily="34" charset="0"/>
              </a:rPr>
              <a:t>: administración do </a:t>
            </a:r>
            <a:r>
              <a:rPr lang="gl-ES" altLang="gl-ES" sz="2400" i="1">
                <a:latin typeface="Tahoma" panose="020B0604030504040204" pitchFamily="34" charset="0"/>
              </a:rPr>
              <a:t>oikos</a:t>
            </a:r>
            <a:r>
              <a:rPr lang="gl-ES" altLang="gl-ES" sz="2400">
                <a:latin typeface="Tahoma" panose="020B0604030504040204" pitchFamily="34" charset="0"/>
              </a:rPr>
              <a:t> “casa”</a:t>
            </a:r>
          </a:p>
          <a:p>
            <a:pPr eaLnBrk="1" hangingPunct="1"/>
            <a:r>
              <a:rPr lang="gl-ES" altLang="gl-ES" sz="2400">
                <a:latin typeface="Tahoma" panose="020B0604030504040204" pitchFamily="34" charset="0"/>
              </a:rPr>
              <a:t>Non era un campo de saber nin de actuación autónomo.</a:t>
            </a:r>
          </a:p>
          <a:p>
            <a:pPr eaLnBrk="1" hangingPunct="1"/>
            <a:r>
              <a:rPr lang="gl-ES" altLang="gl-ES" sz="2400">
                <a:latin typeface="Tahoma" panose="020B0604030504040204" pitchFamily="34" charset="0"/>
              </a:rPr>
              <a:t>Ausencia dunha “política económica”.</a:t>
            </a:r>
          </a:p>
          <a:p>
            <a:pPr eaLnBrk="1" hangingPunct="1"/>
            <a:endParaRPr lang="gl-ES" altLang="gl-ES" sz="2400">
              <a:latin typeface="Tahoma" panose="020B0604030504040204" pitchFamily="34" charset="0"/>
            </a:endParaRPr>
          </a:p>
        </p:txBody>
      </p:sp>
      <p:pic>
        <p:nvPicPr>
          <p:cNvPr id="31748" name="Picture 9">
            <a:extLst>
              <a:ext uri="{FF2B5EF4-FFF2-40B4-BE49-F238E27FC236}">
                <a16:creationId xmlns:a16="http://schemas.microsoft.com/office/drawing/2014/main" id="{A9FCCB07-94D1-4E6C-81E9-4AD379FD293D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9525" y="2362200"/>
            <a:ext cx="3727450" cy="3733800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DC1212E-521F-4D94-A0CA-CA4908B39C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gl-ES" altLang="gl-ES">
              <a:latin typeface="Tahoma" panose="020B0604030504040204" pitchFamily="34" charset="0"/>
            </a:endParaRPr>
          </a:p>
        </p:txBody>
      </p:sp>
      <p:sp>
        <p:nvSpPr>
          <p:cNvPr id="33795" name="Rectangle 4">
            <a:extLst>
              <a:ext uri="{FF2B5EF4-FFF2-40B4-BE49-F238E27FC236}">
                <a16:creationId xmlns:a16="http://schemas.microsoft.com/office/drawing/2014/main" id="{3E259272-0ECB-4258-9C25-00693E1A3A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743200"/>
            <a:ext cx="8001000" cy="3733800"/>
          </a:xfrm>
        </p:spPr>
        <p:txBody>
          <a:bodyPr/>
          <a:lstStyle/>
          <a:p>
            <a:pPr eaLnBrk="1" hangingPunct="1"/>
            <a:r>
              <a:rPr lang="gl-ES" altLang="gl-ES" sz="2400">
                <a:latin typeface="Tahoma" panose="020B0604030504040204" pitchFamily="34" charset="0"/>
              </a:rPr>
              <a:t>Prestixio social ligado á posesión de bens raíces.</a:t>
            </a:r>
          </a:p>
          <a:p>
            <a:pPr eaLnBrk="1" hangingPunct="1"/>
            <a:r>
              <a:rPr lang="gl-ES" altLang="gl-ES" sz="2400">
                <a:latin typeface="Tahoma" panose="020B0604030504040204" pitchFamily="34" charset="0"/>
              </a:rPr>
              <a:t>Prexuízos tradicionais sobre o traballo manual e mercantil.</a:t>
            </a:r>
          </a:p>
          <a:p>
            <a:pPr eaLnBrk="1" hangingPunct="1"/>
            <a:r>
              <a:rPr lang="gl-ES" altLang="gl-ES" sz="2400">
                <a:latin typeface="Tahoma" panose="020B0604030504040204" pitchFamily="34" charset="0"/>
              </a:rPr>
              <a:t>A </a:t>
            </a:r>
            <a:r>
              <a:rPr lang="gl-ES" altLang="gl-ES" sz="2400" i="1">
                <a:latin typeface="Tahoma" panose="020B0604030504040204" pitchFamily="34" charset="0"/>
              </a:rPr>
              <a:t>techné</a:t>
            </a:r>
            <a:r>
              <a:rPr lang="gl-ES" altLang="gl-ES" sz="2400">
                <a:latin typeface="Tahoma" panose="020B0604030504040204" pitchFamily="34" charset="0"/>
              </a:rPr>
              <a:t> (mal traducido por “técnica”), non é o simple traballo do artesán, que actúa por </a:t>
            </a:r>
            <a:r>
              <a:rPr lang="gl-ES" altLang="gl-ES" sz="2400" i="1">
                <a:latin typeface="Tahoma" panose="020B0604030504040204" pitchFamily="34" charset="0"/>
              </a:rPr>
              <a:t>mímesis</a:t>
            </a:r>
            <a:r>
              <a:rPr lang="gl-ES" altLang="gl-ES" sz="2400">
                <a:latin typeface="Tahoma" panose="020B0604030504040204" pitchFamily="34" charset="0"/>
              </a:rPr>
              <a:t> (copia, repetición), senón o que se fai con habilidade tras un proceso de reflexión (produto dun saber, posto ao servizo da ética e da política)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E6CFEF8B-35BD-4DA3-8851-CEA67BD954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143000"/>
            <a:ext cx="8001000" cy="685800"/>
          </a:xfrm>
        </p:spPr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Plutarco: </a:t>
            </a:r>
            <a:r>
              <a:rPr lang="gl-ES" altLang="gl-ES" sz="3200" i="1">
                <a:latin typeface="Tahoma" panose="020B0604030504040204" pitchFamily="34" charset="0"/>
              </a:rPr>
              <a:t>Vidas Paralelas (Pericles II.1)</a:t>
            </a:r>
          </a:p>
        </p:txBody>
      </p:sp>
      <p:pic>
        <p:nvPicPr>
          <p:cNvPr id="35843" name="Picture 6">
            <a:extLst>
              <a:ext uri="{FF2B5EF4-FFF2-40B4-BE49-F238E27FC236}">
                <a16:creationId xmlns:a16="http://schemas.microsoft.com/office/drawing/2014/main" id="{57DE27CA-6339-4FCB-838E-A12835F13D18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1981200"/>
            <a:ext cx="3009900" cy="4419600"/>
          </a:xfrm>
        </p:spPr>
      </p:pic>
      <p:sp>
        <p:nvSpPr>
          <p:cNvPr id="35844" name="Rectangle 3">
            <a:extLst>
              <a:ext uri="{FF2B5EF4-FFF2-40B4-BE49-F238E27FC236}">
                <a16:creationId xmlns:a16="http://schemas.microsoft.com/office/drawing/2014/main" id="{B3962ADD-6A04-4A97-AD03-7F32198E5DF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191000" y="2362200"/>
            <a:ext cx="4724400" cy="4191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gl-ES" altLang="gl-ES" sz="1800">
                <a:latin typeface="Tahoma" panose="020B0604030504040204" pitchFamily="34" charset="0"/>
              </a:rPr>
              <a:t>	</a:t>
            </a:r>
            <a:r>
              <a:rPr lang="gl-ES" altLang="gl-ES" sz="2000" b="1">
                <a:latin typeface="Tahoma" panose="020B0604030504040204" pitchFamily="34" charset="0"/>
              </a:rPr>
              <a:t>«Non hai ningún mozo de boa familia que, tendo visto ao Zeus de Pisa [a estatua criselefantina de Fidias, en Olimpia], ou a Hera de Argos, desexase converterse nun Fidias ou un Policleto, nin converterse nun Anacreonte, un Filemón ou un Arquíloco por ter oído os versos destes poetas. Pois non é preciso que, porque a obra deleite como agradable, sexa digno de estimación o artífice»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5FB1FE0-B3A4-4E65-B1E2-75FFCA1144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Agricultura e gandería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9356E72E-91FA-4F26-986B-2290A77EE1E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362200"/>
            <a:ext cx="52578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A agricultura era a actividade de subsistencia básica e máis valorada.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Na Ática predominaban os campesiños autónomos (</a:t>
            </a:r>
            <a:r>
              <a:rPr lang="gl-ES" altLang="gl-ES" sz="2000" i="1">
                <a:latin typeface="Tahoma" panose="020B0604030504040204" pitchFamily="34" charset="0"/>
              </a:rPr>
              <a:t>georgoi autorgoi</a:t>
            </a:r>
            <a:r>
              <a:rPr lang="gl-ES" altLang="gl-ES" sz="2000">
                <a:latin typeface="Tahoma" panose="020B0604030504040204" pitchFamily="34" charset="0"/>
              </a:rPr>
              <a:t>), con propiedades de tipo familiar (entre 2-5 Ha.)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Os traballadores asalariados e escravos só traballaban para templos ou grandes propiedades.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Producíanse especialmente cereais, viño, aceite e figos.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As técnicas agrícolas eran moi rudimentarias.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A gandería é pouco coñecida (de vacas, cabras e ovellas)</a:t>
            </a:r>
            <a:endParaRPr lang="gl-ES" altLang="gl-ES" sz="2400">
              <a:latin typeface="Tahoma" panose="020B0604030504040204" pitchFamily="34" charset="0"/>
            </a:endParaRPr>
          </a:p>
        </p:txBody>
      </p:sp>
      <p:pic>
        <p:nvPicPr>
          <p:cNvPr id="37892" name="Picture 9">
            <a:extLst>
              <a:ext uri="{FF2B5EF4-FFF2-40B4-BE49-F238E27FC236}">
                <a16:creationId xmlns:a16="http://schemas.microsoft.com/office/drawing/2014/main" id="{C65300FF-73BB-44BD-BBA2-8039716C1588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2514600"/>
            <a:ext cx="2727325" cy="37338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7BF6AB6D-AC1C-4669-A782-533CDC7A04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Artesanía</a:t>
            </a:r>
          </a:p>
        </p:txBody>
      </p:sp>
      <p:pic>
        <p:nvPicPr>
          <p:cNvPr id="39939" name="Picture 3">
            <a:extLst>
              <a:ext uri="{FF2B5EF4-FFF2-40B4-BE49-F238E27FC236}">
                <a16:creationId xmlns:a16="http://schemas.microsoft.com/office/drawing/2014/main" id="{E1869BB8-FBF3-46A9-94E5-40E7A97A447D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2667000"/>
            <a:ext cx="3581400" cy="3101975"/>
          </a:xfrm>
        </p:spPr>
      </p:pic>
      <p:sp>
        <p:nvSpPr>
          <p:cNvPr id="39940" name="Rectangle 4">
            <a:extLst>
              <a:ext uri="{FF2B5EF4-FFF2-40B4-BE49-F238E27FC236}">
                <a16:creationId xmlns:a16="http://schemas.microsoft.com/office/drawing/2014/main" id="{660D4FE2-9D52-4479-96A8-3A6F418D1E0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Os artesáns</a:t>
            </a:r>
            <a:r>
              <a:rPr lang="gl-ES" altLang="gl-ES" sz="2000" i="1">
                <a:latin typeface="Tahoma" panose="020B0604030504040204" pitchFamily="34" charset="0"/>
              </a:rPr>
              <a:t> (banausos</a:t>
            </a:r>
            <a:r>
              <a:rPr lang="gl-ES" altLang="gl-ES" sz="2000">
                <a:latin typeface="Tahoma" panose="020B0604030504040204" pitchFamily="34" charset="0"/>
              </a:rPr>
              <a:t>) eran xentes dos estratos máis baixos, a maioría metecos. 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Os especializados eran os </a:t>
            </a:r>
            <a:r>
              <a:rPr lang="gl-ES" altLang="gl-ES" sz="2000" i="1">
                <a:latin typeface="Tahoma" panose="020B0604030504040204" pitchFamily="34" charset="0"/>
              </a:rPr>
              <a:t>demiurgos</a:t>
            </a:r>
            <a:r>
              <a:rPr lang="gl-ES" altLang="gl-ES" sz="2000">
                <a:latin typeface="Tahoma" panose="020B0604030504040204" pitchFamily="34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Talleres familiares.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Fábricas con produción en serie e traballo servil.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En Atenas, os oleiros concentrábanse no barrio do Cerámico.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Tamén había curtidores, zapateiros, cesteiros e ferreiros.</a:t>
            </a:r>
          </a:p>
          <a:p>
            <a:pPr eaLnBrk="1" hangingPunct="1">
              <a:lnSpc>
                <a:spcPct val="90000"/>
              </a:lnSpc>
            </a:pPr>
            <a:endParaRPr lang="gl-ES" altLang="gl-ES" sz="200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gl-ES" altLang="gl-ES" sz="2000">
              <a:latin typeface="Tahoma" panose="020B0604030504040204" pitchFamily="34" charset="0"/>
            </a:endParaRPr>
          </a:p>
        </p:txBody>
      </p:sp>
      <p:sp>
        <p:nvSpPr>
          <p:cNvPr id="39941" name="Text Box 5">
            <a:extLst>
              <a:ext uri="{FF2B5EF4-FFF2-40B4-BE49-F238E27FC236}">
                <a16:creationId xmlns:a16="http://schemas.microsoft.com/office/drawing/2014/main" id="{6894DF76-C2D8-421F-BA45-06AA11344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791200"/>
            <a:ext cx="3768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gl-ES" altLang="gl-ES" sz="2000"/>
              <a:t>Forno de oleiro en “figuras negras”</a:t>
            </a:r>
            <a:endParaRPr lang="es-ES" altLang="gl-ES" sz="2000"/>
          </a:p>
        </p:txBody>
      </p:sp>
      <p:pic>
        <p:nvPicPr>
          <p:cNvPr id="39942" name="Picture 6">
            <a:extLst>
              <a:ext uri="{FF2B5EF4-FFF2-40B4-BE49-F238E27FC236}">
                <a16:creationId xmlns:a16="http://schemas.microsoft.com/office/drawing/2014/main" id="{13C59023-8C96-4832-A350-3C74232B4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52400"/>
            <a:ext cx="2724150" cy="212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7A57B64C-F48B-44D3-8044-8D1A888234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O comercio</a:t>
            </a:r>
          </a:p>
        </p:txBody>
      </p:sp>
      <p:pic>
        <p:nvPicPr>
          <p:cNvPr id="41987" name="Picture 10">
            <a:extLst>
              <a:ext uri="{FF2B5EF4-FFF2-40B4-BE49-F238E27FC236}">
                <a16:creationId xmlns:a16="http://schemas.microsoft.com/office/drawing/2014/main" id="{FB05308F-4656-4D67-8E4D-CA6529D93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22538"/>
            <a:ext cx="4953000" cy="404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4A1CA1F3-E44C-429A-970A-802FBCD249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O comercio interior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987957E6-C133-49FB-AA4C-F2CE291FE83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Desenvolvíase na ágora e mediante troco.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Estes comerciantes (pequenos produtores, agrícolas e artesanais) tiñan mala reputación.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Os cambistas: canxeaban moeda e facían pequenos préstamos (os verdadeiros bancos eran daquela os templos, en tanto que lugares de depósito de tesouros).</a:t>
            </a:r>
          </a:p>
        </p:txBody>
      </p:sp>
      <p:pic>
        <p:nvPicPr>
          <p:cNvPr id="44036" name="Picture 4">
            <a:extLst>
              <a:ext uri="{FF2B5EF4-FFF2-40B4-BE49-F238E27FC236}">
                <a16:creationId xmlns:a16="http://schemas.microsoft.com/office/drawing/2014/main" id="{81A0A747-8564-402B-B5D2-FB4872892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52450"/>
            <a:ext cx="2438400" cy="231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7" name="Picture 5">
            <a:extLst>
              <a:ext uri="{FF2B5EF4-FFF2-40B4-BE49-F238E27FC236}">
                <a16:creationId xmlns:a16="http://schemas.microsoft.com/office/drawing/2014/main" id="{AF78B526-D728-4278-B52C-7FF04991E4EB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2863850"/>
            <a:ext cx="3924300" cy="338455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2FE28784-35C3-49A9-8B81-4C7391CB1B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295400"/>
            <a:ext cx="8001000" cy="533400"/>
          </a:xfrm>
        </p:spPr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Comercio exterior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B3345B59-F8B0-4F81-B68B-EFEC06BA7A3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Atenas importaba trigo (de Sicilia, Ponto, Chipre), metais e madeiras para a construción naval.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Exportaba a cerámica ática e outros artigos de luxo, ademais de aceite e viño de calidade.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Estes comerciantes (</a:t>
            </a:r>
            <a:r>
              <a:rPr lang="gl-ES" altLang="gl-ES" sz="2000" i="1">
                <a:latin typeface="Tahoma" panose="020B0604030504040204" pitchFamily="34" charset="0"/>
              </a:rPr>
              <a:t>emporoi</a:t>
            </a:r>
            <a:r>
              <a:rPr lang="gl-ES" altLang="gl-ES" sz="2000">
                <a:latin typeface="Tahoma" panose="020B0604030504040204" pitchFamily="34" charset="0"/>
              </a:rPr>
              <a:t>) soían ser metecos, que podían asociarse para facerse cun barco e compartiren riscos.</a:t>
            </a:r>
          </a:p>
        </p:txBody>
      </p:sp>
      <p:pic>
        <p:nvPicPr>
          <p:cNvPr id="46084" name="Picture 5">
            <a:extLst>
              <a:ext uri="{FF2B5EF4-FFF2-40B4-BE49-F238E27FC236}">
                <a16:creationId xmlns:a16="http://schemas.microsoft.com/office/drawing/2014/main" id="{5165E8E8-56D7-44AA-A403-F25AA3D69533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590800"/>
            <a:ext cx="3924300" cy="37338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56059B07-8FD6-4F1E-9223-C8A31B253D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A moeda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FE2E5B73-350C-4E74-ACCB-374E8442237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En 448/7 Atenas impuxo aos seus aliados o seu propio sistema de medidas, pesos e moeda.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A moeda máis común era a tetradracma de prata (4 dracmas), que se impuxo en todo o mundo grego.</a:t>
            </a:r>
          </a:p>
        </p:txBody>
      </p:sp>
      <p:pic>
        <p:nvPicPr>
          <p:cNvPr id="48132" name="Picture 5">
            <a:extLst>
              <a:ext uri="{FF2B5EF4-FFF2-40B4-BE49-F238E27FC236}">
                <a16:creationId xmlns:a16="http://schemas.microsoft.com/office/drawing/2014/main" id="{E353A90E-D518-40E7-B60D-595B609EB782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2971800"/>
            <a:ext cx="3924300" cy="213360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7C64E7FF-B9F8-4E40-A536-CECC71AC20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A explotación das minas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FA8E9B4D-A84D-42BE-BFFF-F415F25FB2F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As minas eran propiedade da polis, aínda que podían dar a súa explotación en arrendo.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Escaváronse as minas de prata de Laurio: estreitas galerías apuntaladas con vigas de madeira. 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O mineral lavábase e fundíase </a:t>
            </a:r>
            <a:r>
              <a:rPr lang="gl-ES" altLang="gl-ES" sz="2000" i="1">
                <a:latin typeface="Tahoma" panose="020B0604030504040204" pitchFamily="34" charset="0"/>
              </a:rPr>
              <a:t>in situ</a:t>
            </a:r>
            <a:r>
              <a:rPr lang="gl-ES" altLang="gl-ES" sz="2000">
                <a:latin typeface="Tahoma" panose="020B0604030504040204" pitchFamily="34" charset="0"/>
              </a:rPr>
              <a:t>, dende onde se enviaba ás cecas e talleres ourives.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Man de obra escrava, sen posibilidades de manumisión. Moitos fuxiron durante a Guerra do Peloponeso.</a:t>
            </a:r>
          </a:p>
        </p:txBody>
      </p:sp>
      <p:pic>
        <p:nvPicPr>
          <p:cNvPr id="50180" name="Picture 5">
            <a:extLst>
              <a:ext uri="{FF2B5EF4-FFF2-40B4-BE49-F238E27FC236}">
                <a16:creationId xmlns:a16="http://schemas.microsoft.com/office/drawing/2014/main" id="{1648437B-BA75-4AAE-9FAF-F029E488593D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2514600"/>
            <a:ext cx="3924300" cy="3733800"/>
          </a:xfrm>
        </p:spPr>
      </p:pic>
      <p:sp>
        <p:nvSpPr>
          <p:cNvPr id="50181" name="Text Box 6">
            <a:extLst>
              <a:ext uri="{FF2B5EF4-FFF2-40B4-BE49-F238E27FC236}">
                <a16:creationId xmlns:a16="http://schemas.microsoft.com/office/drawing/2014/main" id="{954BF0BC-1FDA-4AD1-B816-E9198BD6C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938" y="6248400"/>
            <a:ext cx="3446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gl-ES" altLang="gl-ES"/>
              <a:t>Zona de lavado do mineral</a:t>
            </a:r>
            <a:endParaRPr lang="es-ES" altLang="gl-E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26">
            <a:extLst>
              <a:ext uri="{FF2B5EF4-FFF2-40B4-BE49-F238E27FC236}">
                <a16:creationId xmlns:a16="http://schemas.microsoft.com/office/drawing/2014/main" id="{0331368F-C273-467C-B204-BD45ACFE57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A política fiscal de Atenas</a:t>
            </a:r>
          </a:p>
        </p:txBody>
      </p:sp>
      <p:sp>
        <p:nvSpPr>
          <p:cNvPr id="52227" name="Rectangle 1027">
            <a:extLst>
              <a:ext uri="{FF2B5EF4-FFF2-40B4-BE49-F238E27FC236}">
                <a16:creationId xmlns:a16="http://schemas.microsoft.com/office/drawing/2014/main" id="{90F5BB76-A9BF-4D6E-93CD-E6D167E860B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Os ingresos principais procedían de:</a:t>
            </a:r>
          </a:p>
          <a:p>
            <a:pPr lvl="1"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Os tributos ás cidades aliadas ou </a:t>
            </a:r>
            <a:r>
              <a:rPr lang="gl-ES" altLang="gl-ES" sz="2000" i="1">
                <a:latin typeface="Tahoma" panose="020B0604030504040204" pitchFamily="34" charset="0"/>
              </a:rPr>
              <a:t>foros</a:t>
            </a:r>
          </a:p>
          <a:p>
            <a:pPr lvl="1"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Os impostos directos aos cidadáns considerábanse indignos.</a:t>
            </a:r>
          </a:p>
          <a:p>
            <a:pPr lvl="1"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Os ricos, metecos ou cidadáns, debían contribuír con </a:t>
            </a:r>
            <a:r>
              <a:rPr lang="gl-ES" altLang="gl-ES" sz="2000" i="1">
                <a:latin typeface="Tahoma" panose="020B0604030504040204" pitchFamily="34" charset="0"/>
              </a:rPr>
              <a:t>liturgias</a:t>
            </a:r>
            <a:r>
              <a:rPr lang="gl-ES" altLang="gl-ES" sz="2000">
                <a:latin typeface="Tahoma" panose="020B0604030504040204" pitchFamily="34" charset="0"/>
              </a:rPr>
              <a:t> e </a:t>
            </a:r>
            <a:r>
              <a:rPr lang="gl-ES" altLang="gl-ES" sz="2000" i="1">
                <a:latin typeface="Tahoma" panose="020B0604030504040204" pitchFamily="34" charset="0"/>
              </a:rPr>
              <a:t>coregías</a:t>
            </a:r>
            <a:r>
              <a:rPr lang="gl-ES" altLang="gl-ES" sz="2000" i="1">
                <a:solidFill>
                  <a:srgbClr val="FF0000"/>
                </a:solidFill>
                <a:latin typeface="Tahoma" panose="020B0604030504040204" pitchFamily="34" charset="0"/>
              </a:rPr>
              <a:t>*</a:t>
            </a:r>
          </a:p>
        </p:txBody>
      </p:sp>
      <p:sp>
        <p:nvSpPr>
          <p:cNvPr id="52228" name="Rectangle 1030">
            <a:extLst>
              <a:ext uri="{FF2B5EF4-FFF2-40B4-BE49-F238E27FC236}">
                <a16:creationId xmlns:a16="http://schemas.microsoft.com/office/drawing/2014/main" id="{4EC86461-63B4-4366-BD88-3BE5014EBAF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Impostos directos aos metecos: </a:t>
            </a:r>
            <a:r>
              <a:rPr lang="gl-ES" altLang="gl-ES" sz="2000" i="1">
                <a:latin typeface="Tahoma" panose="020B0604030504040204" pitchFamily="34" charset="0"/>
              </a:rPr>
              <a:t>metoikon</a:t>
            </a:r>
            <a:r>
              <a:rPr lang="gl-ES" altLang="gl-ES" sz="2000">
                <a:latin typeface="Tahoma" panose="020B0604030504040204" pitchFamily="34" charset="0"/>
              </a:rPr>
              <a:t> (capitación, pero módica, diferente para homes e mulleres).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Impostos indirectos, sen discriminación, sobre os produtos vendidos na ágora, sobre ventas de bens, arrendos...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000">
                <a:latin typeface="Tahoma" panose="020B0604030504040204" pitchFamily="34" charset="0"/>
              </a:rPr>
              <a:t>Todas as mercadorías que chegaban ao Pireo pagaban unha taxa.</a:t>
            </a:r>
          </a:p>
        </p:txBody>
      </p:sp>
      <p:sp>
        <p:nvSpPr>
          <p:cNvPr id="52229" name="Rectangle 1031">
            <a:extLst>
              <a:ext uri="{FF2B5EF4-FFF2-40B4-BE49-F238E27FC236}">
                <a16:creationId xmlns:a16="http://schemas.microsoft.com/office/drawing/2014/main" id="{A7DFA601-A154-47D6-8BFE-9E6743C3A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6248400"/>
            <a:ext cx="38338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gl-ES" altLang="gl-ES" sz="2000">
                <a:solidFill>
                  <a:srgbClr val="FF0000"/>
                </a:solidFill>
                <a:latin typeface="Tahoma" panose="020B0604030504040204" pitchFamily="34" charset="0"/>
              </a:rPr>
              <a:t>* gastos dos coros do teatro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60AD1AF-3393-4ED9-B07D-72879463DC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Política interior</a:t>
            </a:r>
          </a:p>
        </p:txBody>
      </p:sp>
      <p:pic>
        <p:nvPicPr>
          <p:cNvPr id="54275" name="Picture 5">
            <a:extLst>
              <a:ext uri="{FF2B5EF4-FFF2-40B4-BE49-F238E27FC236}">
                <a16:creationId xmlns:a16="http://schemas.microsoft.com/office/drawing/2014/main" id="{AE59FD2A-2EFE-45FF-8F03-9236ACD114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2667000"/>
            <a:ext cx="5562600" cy="373380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6">
            <a:extLst>
              <a:ext uri="{FF2B5EF4-FFF2-40B4-BE49-F238E27FC236}">
                <a16:creationId xmlns:a16="http://schemas.microsoft.com/office/drawing/2014/main" id="{160E9102-942D-4DD3-ACBA-E07F80C30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0"/>
            <a:ext cx="6934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323" name="Text Box 7">
            <a:extLst>
              <a:ext uri="{FF2B5EF4-FFF2-40B4-BE49-F238E27FC236}">
                <a16:creationId xmlns:a16="http://schemas.microsoft.com/office/drawing/2014/main" id="{040F065A-F550-476F-80EC-B639EEF6AA58}"/>
              </a:ext>
            </a:extLst>
          </p:cNvPr>
          <p:cNvSpPr txBox="1">
            <a:spLocks noChangeArrowheads="1"/>
          </p:cNvSpPr>
          <p:nvPr/>
        </p:nvSpPr>
        <p:spPr bwMode="auto">
          <a:xfrm rot="10800000">
            <a:off x="-1588" y="0"/>
            <a:ext cx="1220788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 anchorCtr="1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gl-ES" sz="3200">
                <a:latin typeface="Tahoma" panose="020B0604030504040204" pitchFamily="34" charset="0"/>
              </a:rPr>
              <a:t>A Constitución ateniense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70" name="Object 6">
            <a:extLst>
              <a:ext uri="{FF2B5EF4-FFF2-40B4-BE49-F238E27FC236}">
                <a16:creationId xmlns:a16="http://schemas.microsoft.com/office/drawing/2014/main" id="{D974CA6F-81AC-47FF-B28C-F16ED6BE72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609600"/>
          <a:ext cx="8997950" cy="624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Image" r:id="rId4" imgW="0" imgH="0" progId="Photoshop.Image.8">
                  <p:embed/>
                </p:oleObj>
              </mc:Choice>
              <mc:Fallback>
                <p:oleObj name="Image" r:id="rId4" imgW="0" imgH="0" progId="Photoshop.Image.8">
                  <p:embed/>
                  <p:pic>
                    <p:nvPicPr>
                      <p:cNvPr id="58370" name="Object 6">
                        <a:extLst>
                          <a:ext uri="{FF2B5EF4-FFF2-40B4-BE49-F238E27FC236}">
                            <a16:creationId xmlns:a16="http://schemas.microsoft.com/office/drawing/2014/main" id="{D974CA6F-81AC-47FF-B28C-F16ED6BE72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09600"/>
                        <a:ext cx="8997950" cy="624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1" name="Rectangle 5">
            <a:extLst>
              <a:ext uri="{FF2B5EF4-FFF2-40B4-BE49-F238E27FC236}">
                <a16:creationId xmlns:a16="http://schemas.microsoft.com/office/drawing/2014/main" id="{AFC31896-D316-49F6-AEBB-9DEBE7047F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folHlink"/>
          </a:solidFill>
        </p:spPr>
        <p:txBody>
          <a:bodyPr/>
          <a:lstStyle/>
          <a:p>
            <a:pPr algn="ctr" eaLnBrk="1" hangingPunct="1"/>
            <a:r>
              <a:rPr lang="gl-ES" altLang="gl-ES">
                <a:latin typeface="Tahoma" panose="020B0604030504040204" pitchFamily="34" charset="0"/>
              </a:rPr>
              <a:t>Funcionamento da democracia radical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4F8E2B79-96E4-4DE4-B516-E14E35FA6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4114800" cy="1905000"/>
          </a:xfrm>
          <a:solidFill>
            <a:schemeClr val="bg1"/>
          </a:solidFill>
        </p:spPr>
        <p:txBody>
          <a:bodyPr anchor="ctr" anchorCtr="1"/>
          <a:lstStyle/>
          <a:p>
            <a:pPr eaLnBrk="1" hangingPunct="1"/>
            <a:r>
              <a:rPr lang="gl-ES" altLang="gl-ES">
                <a:solidFill>
                  <a:srgbClr val="235D3A"/>
                </a:solidFill>
                <a:latin typeface="Tahoma" panose="020B0604030504040204" pitchFamily="34" charset="0"/>
              </a:rPr>
              <a:t>O ostracismo </a:t>
            </a:r>
            <a:br>
              <a:rPr lang="gl-ES" altLang="gl-ES">
                <a:solidFill>
                  <a:srgbClr val="235D3A"/>
                </a:solidFill>
                <a:latin typeface="Tahoma" panose="020B0604030504040204" pitchFamily="34" charset="0"/>
              </a:rPr>
            </a:br>
            <a:r>
              <a:rPr lang="gl-ES" altLang="gl-ES">
                <a:solidFill>
                  <a:srgbClr val="235D3A"/>
                </a:solidFill>
                <a:latin typeface="Tahoma" panose="020B0604030504040204" pitchFamily="34" charset="0"/>
              </a:rPr>
              <a:t>(487-415 a.C.)</a:t>
            </a:r>
          </a:p>
        </p:txBody>
      </p:sp>
      <p:pic>
        <p:nvPicPr>
          <p:cNvPr id="60419" name="Picture 3">
            <a:extLst>
              <a:ext uri="{FF2B5EF4-FFF2-40B4-BE49-F238E27FC236}">
                <a16:creationId xmlns:a16="http://schemas.microsoft.com/office/drawing/2014/main" id="{512107CB-F6A0-4C9F-8860-0DA9241A07B9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2667000"/>
            <a:ext cx="3581400" cy="2366963"/>
          </a:xfrm>
        </p:spPr>
      </p:pic>
      <p:sp>
        <p:nvSpPr>
          <p:cNvPr id="60420" name="Rectangle 4">
            <a:extLst>
              <a:ext uri="{FF2B5EF4-FFF2-40B4-BE49-F238E27FC236}">
                <a16:creationId xmlns:a16="http://schemas.microsoft.com/office/drawing/2014/main" id="{671DBDB6-2005-4AE2-8285-6F62141AC04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257800" y="304800"/>
            <a:ext cx="3581400" cy="6324600"/>
          </a:xfrm>
        </p:spPr>
        <p:txBody>
          <a:bodyPr/>
          <a:lstStyle/>
          <a:p>
            <a:pPr eaLnBrk="1" hangingPunct="1"/>
            <a:r>
              <a:rPr lang="gl-ES" altLang="gl-ES" sz="2000">
                <a:solidFill>
                  <a:srgbClr val="235D3A"/>
                </a:solidFill>
                <a:latin typeface="Tahoma" panose="020B0604030504040204" pitchFamily="34" charset="0"/>
              </a:rPr>
              <a:t>Sanción preventiva: evitar que os sospeitosos de actuar contra a democracia puidesen facelo.</a:t>
            </a:r>
          </a:p>
          <a:p>
            <a:pPr eaLnBrk="1" hangingPunct="1"/>
            <a:endParaRPr lang="gl-ES" altLang="gl-ES" sz="2000">
              <a:solidFill>
                <a:srgbClr val="235D3A"/>
              </a:solidFill>
              <a:latin typeface="Tahoma" panose="020B0604030504040204" pitchFamily="34" charset="0"/>
            </a:endParaRPr>
          </a:p>
          <a:p>
            <a:pPr eaLnBrk="1" hangingPunct="1"/>
            <a:endParaRPr lang="gl-ES" altLang="gl-ES" sz="2000">
              <a:solidFill>
                <a:srgbClr val="235D3A"/>
              </a:solidFill>
              <a:latin typeface="Tahoma" panose="020B0604030504040204" pitchFamily="34" charset="0"/>
            </a:endParaRPr>
          </a:p>
          <a:p>
            <a:pPr eaLnBrk="1" hangingPunct="1"/>
            <a:r>
              <a:rPr lang="gl-ES" altLang="gl-ES" sz="2000">
                <a:solidFill>
                  <a:srgbClr val="235D3A"/>
                </a:solidFill>
                <a:latin typeface="Tahoma" panose="020B0604030504040204" pitchFamily="34" charset="0"/>
              </a:rPr>
              <a:t>Todos os anos, en inverno, preguntábase na asemblea se se quería someter a alguén a este proceso.</a:t>
            </a:r>
          </a:p>
          <a:p>
            <a:pPr eaLnBrk="1" hangingPunct="1"/>
            <a:r>
              <a:rPr lang="gl-ES" altLang="gl-ES" sz="2000">
                <a:solidFill>
                  <a:srgbClr val="235D3A"/>
                </a:solidFill>
                <a:latin typeface="Tahoma" panose="020B0604030504040204" pitchFamily="34" charset="0"/>
              </a:rPr>
              <a:t>Cada cidadán entregaba un anaco cerámico co nome do candidato ao desterro.</a:t>
            </a:r>
          </a:p>
          <a:p>
            <a:pPr eaLnBrk="1" hangingPunct="1"/>
            <a:r>
              <a:rPr lang="gl-ES" altLang="gl-ES" sz="2000">
                <a:solidFill>
                  <a:srgbClr val="235D3A"/>
                </a:solidFill>
                <a:latin typeface="Tahoma" panose="020B0604030504040204" pitchFamily="34" charset="0"/>
              </a:rPr>
              <a:t>Facían falta 6000 votos para tomar unha decisión: desterrábase ao máis votado.</a:t>
            </a:r>
          </a:p>
        </p:txBody>
      </p:sp>
      <p:sp>
        <p:nvSpPr>
          <p:cNvPr id="60421" name="Text Box 5">
            <a:extLst>
              <a:ext uri="{FF2B5EF4-FFF2-40B4-BE49-F238E27FC236}">
                <a16:creationId xmlns:a16="http://schemas.microsoft.com/office/drawing/2014/main" id="{D34BA178-0C60-4DC6-9876-8ABF70642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181600"/>
            <a:ext cx="41148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None/>
            </a:pPr>
            <a:r>
              <a:rPr lang="es-ES" altLang="gl-ES" sz="1800">
                <a:solidFill>
                  <a:srgbClr val="235D3A"/>
                </a:solidFill>
                <a:latin typeface="Arial" panose="020B0604020202020204" pitchFamily="34" charset="0"/>
              </a:rPr>
              <a:t>Nome de Tem</a:t>
            </a:r>
            <a:r>
              <a:rPr lang="es-ES" altLang="gl-ES" sz="1800">
                <a:solidFill>
                  <a:srgbClr val="235D3A"/>
                </a:solidFill>
              </a:rPr>
              <a:t>í</a:t>
            </a:r>
            <a:r>
              <a:rPr lang="es-ES" altLang="gl-ES" sz="1800">
                <a:solidFill>
                  <a:srgbClr val="235D3A"/>
                </a:solidFill>
                <a:latin typeface="Arial" panose="020B0604020202020204" pitchFamily="34" charset="0"/>
              </a:rPr>
              <a:t>stocles escrito en bustrofedon (no sentido do arado dos bois) m</a:t>
            </a:r>
            <a:r>
              <a:rPr lang="es-ES" altLang="gl-ES" sz="1800">
                <a:solidFill>
                  <a:srgbClr val="235D3A"/>
                </a:solidFill>
              </a:rPr>
              <a:t>á</a:t>
            </a:r>
            <a:r>
              <a:rPr lang="es-ES" altLang="gl-ES" sz="1800">
                <a:solidFill>
                  <a:srgbClr val="235D3A"/>
                </a:solidFill>
                <a:latin typeface="Arial" panose="020B0604020202020204" pitchFamily="34" charset="0"/>
              </a:rPr>
              <a:t>is patron</a:t>
            </a:r>
            <a:r>
              <a:rPr lang="es-ES" altLang="gl-ES" sz="1800">
                <a:solidFill>
                  <a:srgbClr val="235D3A"/>
                </a:solidFill>
              </a:rPr>
              <a:t>í</a:t>
            </a:r>
            <a:r>
              <a:rPr lang="es-ES" altLang="gl-ES" sz="1800">
                <a:solidFill>
                  <a:srgbClr val="235D3A"/>
                </a:solidFill>
                <a:latin typeface="Arial" panose="020B0604020202020204" pitchFamily="34" charset="0"/>
              </a:rPr>
              <a:t>mico: N</a:t>
            </a:r>
            <a:r>
              <a:rPr lang="es-ES" altLang="gl-ES" sz="1800">
                <a:solidFill>
                  <a:srgbClr val="235D3A"/>
                </a:solidFill>
              </a:rPr>
              <a:t>é</a:t>
            </a:r>
            <a:r>
              <a:rPr lang="es-ES" altLang="gl-ES" sz="1800">
                <a:solidFill>
                  <a:srgbClr val="235D3A"/>
                </a:solidFill>
                <a:latin typeface="Arial" panose="020B0604020202020204" pitchFamily="34" charset="0"/>
              </a:rPr>
              <a:t>ocles. Foi condenado ao ostracismo en 470 pola s</a:t>
            </a:r>
            <a:r>
              <a:rPr lang="es-ES" altLang="gl-ES" sz="1800">
                <a:solidFill>
                  <a:srgbClr val="235D3A"/>
                </a:solidFill>
              </a:rPr>
              <a:t>ú</a:t>
            </a:r>
            <a:r>
              <a:rPr lang="es-ES" altLang="gl-ES" sz="1800">
                <a:solidFill>
                  <a:srgbClr val="235D3A"/>
                </a:solidFill>
                <a:latin typeface="Arial" panose="020B0604020202020204" pitchFamily="34" charset="0"/>
              </a:rPr>
              <a:t>a arrogancia e suposta corrupci</a:t>
            </a:r>
            <a:r>
              <a:rPr lang="es-ES" altLang="gl-ES" sz="1800">
                <a:solidFill>
                  <a:srgbClr val="235D3A"/>
                </a:solidFill>
              </a:rPr>
              <a:t>ó</a:t>
            </a:r>
            <a:r>
              <a:rPr lang="es-ES" altLang="gl-ES" sz="1800">
                <a:solidFill>
                  <a:srgbClr val="235D3A"/>
                </a:solidFill>
                <a:latin typeface="Arial" panose="020B0604020202020204" pitchFamily="34" charset="0"/>
              </a:rPr>
              <a:t>n.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CB1187DA-CE4A-466C-A4BE-DEF8E415D0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A democracia radical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33174479-1745-4E02-98C5-E496FA43130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362200"/>
            <a:ext cx="3048000" cy="3733800"/>
          </a:xfrm>
        </p:spPr>
        <p:txBody>
          <a:bodyPr/>
          <a:lstStyle/>
          <a:p>
            <a:pPr eaLnBrk="1" hangingPunct="1"/>
            <a:r>
              <a:rPr lang="gl-ES" altLang="gl-ES" sz="2400">
                <a:latin typeface="Tahoma" panose="020B0604030504040204" pitchFamily="34" charset="0"/>
              </a:rPr>
              <a:t>Esta situación xorde do enfrontamento entre dúas faccións políticas: aristocrática e democrática, da que esta última sae vencedora.</a:t>
            </a:r>
          </a:p>
        </p:txBody>
      </p:sp>
      <p:pic>
        <p:nvPicPr>
          <p:cNvPr id="62468" name="Picture 4">
            <a:extLst>
              <a:ext uri="{FF2B5EF4-FFF2-40B4-BE49-F238E27FC236}">
                <a16:creationId xmlns:a16="http://schemas.microsoft.com/office/drawing/2014/main" id="{DB6D81D3-6027-4603-8AB5-71997F0B96A9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2400" y="2667000"/>
            <a:ext cx="4914900" cy="373380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49133AC7-08A2-45F1-BCA0-D9D23104A4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Os  novos líderes: </a:t>
            </a:r>
            <a:br>
              <a:rPr lang="gl-ES" altLang="gl-ES">
                <a:latin typeface="Tahoma" panose="020B0604030504040204" pitchFamily="34" charset="0"/>
              </a:rPr>
            </a:br>
            <a:r>
              <a:rPr lang="gl-ES" altLang="gl-ES">
                <a:latin typeface="Tahoma" panose="020B0604030504040204" pitchFamily="34" charset="0"/>
              </a:rPr>
              <a:t>Efialtes e Pericles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DC44A1F0-E6F2-4C7A-A1C3-7B62C9BE229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590800"/>
            <a:ext cx="4419600" cy="3733800"/>
          </a:xfrm>
        </p:spPr>
        <p:txBody>
          <a:bodyPr/>
          <a:lstStyle/>
          <a:p>
            <a:pPr eaLnBrk="1" hangingPunct="1"/>
            <a:r>
              <a:rPr lang="gl-ES" altLang="gl-ES" sz="2400" b="1">
                <a:latin typeface="Tahoma" panose="020B0604030504040204" pitchFamily="34" charset="0"/>
              </a:rPr>
              <a:t>Efialtes</a:t>
            </a:r>
            <a:r>
              <a:rPr lang="gl-ES" altLang="gl-ES" sz="2400">
                <a:latin typeface="Tahoma" panose="020B0604030504040204" pitchFamily="34" charset="0"/>
              </a:rPr>
              <a:t>:</a:t>
            </a:r>
          </a:p>
          <a:p>
            <a:pPr lvl="1" eaLnBrk="1" hangingPunct="1"/>
            <a:r>
              <a:rPr lang="gl-ES" altLang="gl-ES" sz="2000">
                <a:latin typeface="Tahoma" panose="020B0604030504040204" pitchFamily="34" charset="0"/>
              </a:rPr>
              <a:t>Arremete contra o Areópago, institución aristocrática que conservaba moitos dos vellos privilexios.</a:t>
            </a:r>
          </a:p>
          <a:p>
            <a:pPr lvl="1" eaLnBrk="1" hangingPunct="1"/>
            <a:r>
              <a:rPr lang="gl-ES" altLang="gl-ES" sz="2000">
                <a:latin typeface="Tahoma" panose="020B0604030504040204" pitchFamily="34" charset="0"/>
              </a:rPr>
              <a:t>Conserva só atribucións xudiciais (penas capitais e delitos relixiosos)</a:t>
            </a:r>
          </a:p>
          <a:p>
            <a:pPr lvl="1" eaLnBrk="1" hangingPunct="1"/>
            <a:r>
              <a:rPr lang="gl-ES" altLang="gl-ES" sz="2000">
                <a:latin typeface="Tahoma" panose="020B0604030504040204" pitchFamily="34" charset="0"/>
              </a:rPr>
              <a:t>O resto das súas funcións transfírense á Bulé e ao tribunal da Heliea.</a:t>
            </a:r>
          </a:p>
        </p:txBody>
      </p:sp>
      <p:sp>
        <p:nvSpPr>
          <p:cNvPr id="64516" name="Text Box 5">
            <a:extLst>
              <a:ext uri="{FF2B5EF4-FFF2-40B4-BE49-F238E27FC236}">
                <a16:creationId xmlns:a16="http://schemas.microsoft.com/office/drawing/2014/main" id="{ECF9B578-9C33-44EB-8154-115487345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248400"/>
            <a:ext cx="1112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gl-ES"/>
              <a:t>Efialtes</a:t>
            </a:r>
          </a:p>
        </p:txBody>
      </p:sp>
      <p:pic>
        <p:nvPicPr>
          <p:cNvPr id="64517" name="Picture 6">
            <a:extLst>
              <a:ext uri="{FF2B5EF4-FFF2-40B4-BE49-F238E27FC236}">
                <a16:creationId xmlns:a16="http://schemas.microsoft.com/office/drawing/2014/main" id="{956A3FD8-C730-488E-A52E-9BD65B39133A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2514600"/>
            <a:ext cx="2667000" cy="3733800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B83F7799-0B0D-42C3-9DBE-0E513D901C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Pericles </a:t>
            </a:r>
            <a:r>
              <a:rPr lang="gl-ES" altLang="gl-ES" sz="2800">
                <a:latin typeface="Tahoma" panose="020B0604030504040204" pitchFamily="34" charset="0"/>
              </a:rPr>
              <a:t>(Alcmeónida por vía materna, sobriño-neto de Clístenes)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412C5B9A-DED2-4D63-8C4A-9C88F189E28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2438400"/>
            <a:ext cx="4152900" cy="4038600"/>
          </a:xfrm>
        </p:spPr>
        <p:txBody>
          <a:bodyPr/>
          <a:lstStyle/>
          <a:p>
            <a:pPr eaLnBrk="1" hangingPunct="1"/>
            <a:r>
              <a:rPr lang="gl-ES" altLang="gl-ES" sz="2000">
                <a:latin typeface="Tahoma" panose="020B0604030504040204" pitchFamily="34" charset="0"/>
              </a:rPr>
              <a:t>Foi nomeado </a:t>
            </a:r>
            <a:r>
              <a:rPr lang="gl-ES" altLang="gl-ES" sz="2000" i="1">
                <a:latin typeface="Tahoma" panose="020B0604030504040204" pitchFamily="34" charset="0"/>
              </a:rPr>
              <a:t>estratego autokrator </a:t>
            </a:r>
            <a:r>
              <a:rPr lang="gl-ES" altLang="gl-ES" sz="2000">
                <a:latin typeface="Tahoma" panose="020B0604030504040204" pitchFamily="34" charset="0"/>
              </a:rPr>
              <a:t>(comandante en xefe das tropas), cargo que detentou durante 14 anos por reelección continuada entre 443-29 a.C.</a:t>
            </a:r>
          </a:p>
          <a:p>
            <a:pPr eaLnBrk="1" hangingPunct="1"/>
            <a:r>
              <a:rPr lang="gl-ES" altLang="gl-ES" sz="2000">
                <a:latin typeface="Tahoma" panose="020B0604030504040204" pitchFamily="34" charset="0"/>
              </a:rPr>
              <a:t>Foi seguidor da liña política de Clístenes, Temístocles e Efialtes, todos favorables á </a:t>
            </a:r>
            <a:r>
              <a:rPr lang="gl-ES" altLang="gl-ES" sz="2000" u="sng">
                <a:latin typeface="Tahoma" panose="020B0604030504040204" pitchFamily="34" charset="0"/>
              </a:rPr>
              <a:t>democracia directa</a:t>
            </a:r>
            <a:r>
              <a:rPr lang="gl-ES" altLang="gl-ES" sz="2000">
                <a:latin typeface="Tahoma" panose="020B0604030504040204" pitchFamily="34" charset="0"/>
              </a:rPr>
              <a:t>.</a:t>
            </a:r>
          </a:p>
        </p:txBody>
      </p:sp>
      <p:pic>
        <p:nvPicPr>
          <p:cNvPr id="66564" name="Picture 5">
            <a:extLst>
              <a:ext uri="{FF2B5EF4-FFF2-40B4-BE49-F238E27FC236}">
                <a16:creationId xmlns:a16="http://schemas.microsoft.com/office/drawing/2014/main" id="{7A6306C4-40AB-49D8-88B8-A61A00F37AD9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2600" y="2514600"/>
            <a:ext cx="2514600" cy="3733800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0FBE2DC6-D9A3-4E48-9BFB-F1896D0605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Innovacións políticas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E7A93457-5A74-4958-848E-B3C94B7A18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gl-ES" altLang="gl-ES" sz="2400">
                <a:latin typeface="Tahoma" panose="020B0604030504040204" pitchFamily="34" charset="0"/>
              </a:rPr>
              <a:t>Os </a:t>
            </a:r>
            <a:r>
              <a:rPr lang="gl-ES" altLang="gl-ES" sz="2400" i="1">
                <a:latin typeface="Tahoma" panose="020B0604030504040204" pitchFamily="34" charset="0"/>
              </a:rPr>
              <a:t>Zeugitai</a:t>
            </a:r>
            <a:r>
              <a:rPr lang="gl-ES" altLang="gl-ES" sz="2400">
                <a:latin typeface="Tahoma" panose="020B0604030504040204" pitchFamily="34" charset="0"/>
              </a:rPr>
              <a:t> (3ª clase censitaria), puideron acceder ao arcontado. Os </a:t>
            </a:r>
            <a:r>
              <a:rPr lang="gl-ES" altLang="gl-ES" sz="2400" i="1">
                <a:latin typeface="Tahoma" panose="020B0604030504040204" pitchFamily="34" charset="0"/>
              </a:rPr>
              <a:t>Thetes</a:t>
            </a:r>
            <a:r>
              <a:rPr lang="gl-ES" altLang="gl-ES" sz="2400">
                <a:latin typeface="Tahoma" panose="020B0604030504040204" pitchFamily="34" charset="0"/>
              </a:rPr>
              <a:t> quedaron excluídos.</a:t>
            </a:r>
          </a:p>
          <a:p>
            <a:pPr eaLnBrk="1" hangingPunct="1"/>
            <a:r>
              <a:rPr lang="gl-ES" altLang="gl-ES" sz="2400">
                <a:latin typeface="Tahoma" panose="020B0604030504040204" pitchFamily="34" charset="0"/>
              </a:rPr>
              <a:t>Introduce a </a:t>
            </a:r>
            <a:r>
              <a:rPr lang="gl-ES" altLang="gl-ES" sz="2400" i="1">
                <a:latin typeface="Tahoma" panose="020B0604030504040204" pitchFamily="34" charset="0"/>
              </a:rPr>
              <a:t>Mistoforía</a:t>
            </a:r>
            <a:r>
              <a:rPr lang="gl-ES" altLang="gl-ES" sz="2400">
                <a:latin typeface="Tahoma" panose="020B0604030504040204" pitchFamily="34" charset="0"/>
              </a:rPr>
              <a:t>, a retribución das funcións públicas: dous óbolos aos </a:t>
            </a:r>
            <a:r>
              <a:rPr lang="gl-ES" altLang="gl-ES" sz="2400" i="1">
                <a:latin typeface="Tahoma" panose="020B0604030504040204" pitchFamily="34" charset="0"/>
              </a:rPr>
              <a:t>dikastai</a:t>
            </a:r>
            <a:r>
              <a:rPr lang="gl-ES" altLang="gl-ES" sz="2400">
                <a:latin typeface="Tahoma" panose="020B0604030504040204" pitchFamily="34" charset="0"/>
              </a:rPr>
              <a:t> (membros da Heliea) e máis tarde aos </a:t>
            </a:r>
            <a:r>
              <a:rPr lang="gl-ES" altLang="gl-ES" sz="2400" i="1">
                <a:latin typeface="Tahoma" panose="020B0604030504040204" pitchFamily="34" charset="0"/>
              </a:rPr>
              <a:t>buletai</a:t>
            </a:r>
            <a:r>
              <a:rPr lang="gl-ES" altLang="gl-ES" sz="2400">
                <a:latin typeface="Tahoma" panose="020B0604030504040204" pitchFamily="34" charset="0"/>
              </a:rPr>
              <a:t> (membros da Bulé).</a:t>
            </a:r>
          </a:p>
          <a:p>
            <a:pPr eaLnBrk="1" hangingPunct="1"/>
            <a:r>
              <a:rPr lang="gl-ES" altLang="gl-ES" sz="2400">
                <a:latin typeface="Tahoma" panose="020B0604030504040204" pitchFamily="34" charset="0"/>
              </a:rPr>
              <a:t>A asistencia á Eklesía non foi retribuída.</a:t>
            </a:r>
          </a:p>
          <a:p>
            <a:pPr eaLnBrk="1" hangingPunct="1"/>
            <a:r>
              <a:rPr lang="gl-ES" altLang="gl-ES" sz="2400">
                <a:latin typeface="Tahoma" panose="020B0604030504040204" pitchFamily="34" charset="0"/>
              </a:rPr>
              <a:t>Salarios tamén para auxiliares da administración, hoplitas e mariños.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3">
            <a:extLst>
              <a:ext uri="{FF2B5EF4-FFF2-40B4-BE49-F238E27FC236}">
                <a16:creationId xmlns:a16="http://schemas.microsoft.com/office/drawing/2014/main" id="{E64D5870-5F89-4C03-85F2-75448FD1213B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39825"/>
            <a:ext cx="6400800" cy="5718175"/>
          </a:xfrm>
        </p:spPr>
      </p:pic>
      <p:sp>
        <p:nvSpPr>
          <p:cNvPr id="70659" name="Rectangle 2">
            <a:extLst>
              <a:ext uri="{FF2B5EF4-FFF2-40B4-BE49-F238E27FC236}">
                <a16:creationId xmlns:a16="http://schemas.microsoft.com/office/drawing/2014/main" id="{A8424274-1295-4800-8C76-14474EB66D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001000" cy="1143000"/>
          </a:xfrm>
          <a:solidFill>
            <a:schemeClr val="bg1"/>
          </a:solidFill>
        </p:spPr>
        <p:txBody>
          <a:bodyPr anchor="ctr"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Decretos de Pericles</a:t>
            </a:r>
          </a:p>
        </p:txBody>
      </p:sp>
      <p:sp>
        <p:nvSpPr>
          <p:cNvPr id="70660" name="Rectangle 4">
            <a:extLst>
              <a:ext uri="{FF2B5EF4-FFF2-40B4-BE49-F238E27FC236}">
                <a16:creationId xmlns:a16="http://schemas.microsoft.com/office/drawing/2014/main" id="{FFEC0F23-C258-4FE8-A8F6-B44FF7A4877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304800"/>
            <a:ext cx="3886200" cy="5791200"/>
          </a:xfrm>
          <a:solidFill>
            <a:srgbClr val="FFCC99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gl-ES" sz="2400">
                <a:latin typeface="Tahoma" panose="020B0604030504040204" pitchFamily="34" charset="0"/>
              </a:rPr>
              <a:t>Esixencia de que os cidadáns fosen fillos de pais e nais atenienses.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i="1">
                <a:latin typeface="Tahoma" panose="020B0604030504040204" pitchFamily="34" charset="0"/>
              </a:rPr>
              <a:t>Dokimasía </a:t>
            </a:r>
            <a:r>
              <a:rPr lang="gl-ES" altLang="gl-ES" sz="2400">
                <a:latin typeface="Tahoma" panose="020B0604030504040204" pitchFamily="34" charset="0"/>
              </a:rPr>
              <a:t>: control dos funcionarios públicos, comprobación de que membros da Bulé e da Heliea estaban capacitados para o cargo.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gl-ES" sz="2400" i="1">
                <a:latin typeface="Tahoma" panose="020B0604030504040204" pitchFamily="34" charset="0"/>
              </a:rPr>
              <a:t>Grafé pará nomon </a:t>
            </a:r>
            <a:r>
              <a:rPr lang="gl-ES" altLang="gl-ES" sz="2400">
                <a:latin typeface="Tahoma" panose="020B0604030504040204" pitchFamily="34" charset="0"/>
              </a:rPr>
              <a:t>: dereito cidadán á censura contra quen propuxera unha medida ilegal, ou que a aceptara e sometese a votación (o mesmo </a:t>
            </a:r>
            <a:r>
              <a:rPr lang="gl-ES" altLang="gl-ES" sz="2400" i="1">
                <a:latin typeface="Tahoma" panose="020B0604030504040204" pitchFamily="34" charset="0"/>
              </a:rPr>
              <a:t>Epistates</a:t>
            </a:r>
            <a:r>
              <a:rPr lang="gl-ES" altLang="gl-ES" sz="2400">
                <a:latin typeface="Tahoma" panose="020B060403050404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8702921B-7CEB-45BA-9D47-9A4EC5F73E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001000" cy="1143000"/>
          </a:xfrm>
        </p:spPr>
        <p:txBody>
          <a:bodyPr/>
          <a:lstStyle/>
          <a:p>
            <a:pPr eaLnBrk="1" hangingPunct="1"/>
            <a:r>
              <a:rPr lang="gl-ES" altLang="gl-ES">
                <a:latin typeface="Tahoma" panose="020B0604030504040204" pitchFamily="34" charset="0"/>
              </a:rPr>
              <a:t>Tucídides: </a:t>
            </a:r>
            <a:r>
              <a:rPr lang="gl-ES" altLang="gl-ES" sz="3200" i="1">
                <a:latin typeface="Tahoma" panose="020B0604030504040204" pitchFamily="34" charset="0"/>
              </a:rPr>
              <a:t>A guerra do Peloponeso</a:t>
            </a:r>
          </a:p>
        </p:txBody>
      </p:sp>
      <p:sp>
        <p:nvSpPr>
          <p:cNvPr id="72707" name="Rectangle 5">
            <a:extLst>
              <a:ext uri="{FF2B5EF4-FFF2-40B4-BE49-F238E27FC236}">
                <a16:creationId xmlns:a16="http://schemas.microsoft.com/office/drawing/2014/main" id="{F89B12BA-2F58-4207-93AD-E436374CD8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905000"/>
            <a:ext cx="8305800" cy="4540250"/>
          </a:xfrm>
        </p:spPr>
        <p:txBody>
          <a:bodyPr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gl-ES" altLang="gl-ES" sz="2400" b="1">
                <a:solidFill>
                  <a:schemeClr val="bg1"/>
                </a:solidFill>
                <a:latin typeface="Tahoma" panose="020B0604030504040204" pitchFamily="34" charset="0"/>
              </a:rPr>
              <a:t>A Democracia segundo Pericles</a:t>
            </a:r>
            <a:r>
              <a:rPr lang="gl-ES" altLang="gl-ES" sz="2400">
                <a:solidFill>
                  <a:schemeClr val="bg1"/>
                </a:solidFill>
                <a:latin typeface="Tahoma" panose="020B0604030504040204" pitchFamily="34" charset="0"/>
              </a:rPr>
              <a:t>:</a:t>
            </a:r>
            <a:r>
              <a:rPr lang="gl-ES" altLang="gl-ES" sz="2400">
                <a:solidFill>
                  <a:schemeClr val="bg1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  </a:t>
            </a:r>
            <a:r>
              <a:rPr lang="gl-ES" altLang="gl-ES" sz="2400">
                <a:latin typeface="Tahoma" panose="020B0604030504040204" pitchFamily="34" charset="0"/>
                <a:cs typeface="Arial" panose="020B0604020202020204" pitchFamily="34" charset="0"/>
              </a:rPr>
              <a:t>        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gl-ES" altLang="gl-ES" sz="2000">
                <a:latin typeface="Tahoma" panose="020B0604030504040204" pitchFamily="34" charset="0"/>
                <a:cs typeface="Arial" panose="020B0604020202020204" pitchFamily="34" charset="0"/>
              </a:rPr>
              <a:t>	“O noso goberno chámase </a:t>
            </a:r>
            <a:r>
              <a:rPr lang="gl-ES" altLang="gl-ES" sz="2000" b="1">
                <a:latin typeface="Tahoma" panose="020B0604030504040204" pitchFamily="34" charset="0"/>
                <a:cs typeface="Arial" panose="020B0604020202020204" pitchFamily="34" charset="0"/>
              </a:rPr>
              <a:t>Democracia porque a administración da República non está en mans duns poucos, senón de moitos. </a:t>
            </a:r>
            <a:r>
              <a:rPr lang="gl-ES" altLang="gl-ES" sz="2000">
                <a:latin typeface="Tahoma" panose="020B0604030504040204" pitchFamily="34" charset="0"/>
                <a:cs typeface="Arial" panose="020B0604020202020204" pitchFamily="34" charset="0"/>
              </a:rPr>
              <a:t>Na vida privada a lei non fai diferenza ningunha entre os cidadáns. Na vida pública a consideración non se gaña polo nacemento ou a fortuna senón, unicamente, polo mérito; e non son as diferenzas sociais, senón a competencia e o talento os que abren a vida dos honores (...) en fin, ningún molesta pola pobreza ou a escuridade da súa condición, se realiza servizos para a cidade (...)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gl-ES" altLang="gl-ES" sz="2000">
                <a:latin typeface="Tahoma" panose="020B0604030504040204" pitchFamily="34" charset="0"/>
                <a:cs typeface="Arial" panose="020B0604020202020204" pitchFamily="34" charset="0"/>
              </a:rPr>
              <a:t>	En Atenas, todos entenden e se preocupan da política, e o que se mantén apartado dos asuntos públicos é considerado un ser inútil. Reunidos en Asemblea, os cidadáns saben xulgar sanamente cales son as mellores solucións, porque non cren que a palabra dane a acción e desexan, pola contra, que a luz xurda da discusión.”</a:t>
            </a:r>
            <a:endParaRPr lang="gl-ES" altLang="gl-ES" sz="2000" i="1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ápsulas">
  <a:themeElements>
    <a:clrScheme name="Cápsulas 2">
      <a:dk1>
        <a:srgbClr val="003366"/>
      </a:dk1>
      <a:lt1>
        <a:srgbClr val="FFFFFF"/>
      </a:lt1>
      <a:dk2>
        <a:srgbClr val="006666"/>
      </a:dk2>
      <a:lt2>
        <a:srgbClr val="003366"/>
      </a:lt2>
      <a:accent1>
        <a:srgbClr val="99CC99"/>
      </a:accent1>
      <a:accent2>
        <a:srgbClr val="33CCCC"/>
      </a:accent2>
      <a:accent3>
        <a:srgbClr val="FFFFFF"/>
      </a:accent3>
      <a:accent4>
        <a:srgbClr val="002A56"/>
      </a:accent4>
      <a:accent5>
        <a:srgbClr val="CAE2CA"/>
      </a:accent5>
      <a:accent6>
        <a:srgbClr val="2DB9B9"/>
      </a:accent6>
      <a:hlink>
        <a:srgbClr val="666699"/>
      </a:hlink>
      <a:folHlink>
        <a:srgbClr val="CC99FF"/>
      </a:folHlink>
    </a:clrScheme>
    <a:fontScheme name="Cápsulas">
      <a:majorFont>
        <a:latin typeface="Arial"/>
        <a:ea typeface=""/>
        <a:cs typeface="Times New Roman"/>
      </a:majorFont>
      <a:minorFont>
        <a:latin typeface="Arial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gl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gl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lnDef>
  </a:objectDefaults>
  <a:extraClrSchemeLst>
    <a:extraClrScheme>
      <a:clrScheme name="Cápsulas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ápsulas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ápsula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ápsulas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Office\Templates\Diseños de presentaciones\Cápsulas.pot</Template>
  <TotalTime>1140</TotalTime>
  <Words>1730</Words>
  <Application>Microsoft Office PowerPoint</Application>
  <PresentationFormat>Presentación en pantalla (4:3)</PresentationFormat>
  <Paragraphs>190</Paragraphs>
  <Slides>34</Slides>
  <Notes>34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Cápsulas</vt:lpstr>
      <vt:lpstr>A pentecontecía en Atenas. Sociedade, economía e política</vt:lpstr>
      <vt:lpstr>Fontes literarias</vt:lpstr>
      <vt:lpstr>Fontes literarias</vt:lpstr>
      <vt:lpstr>Fontes arqueolóxicas, epigráficas e numismáticas</vt:lpstr>
      <vt:lpstr>A sociedade ateniense</vt:lpstr>
      <vt:lpstr>Presentación de PowerPoint</vt:lpstr>
      <vt:lpstr>Os dereitos dos cidadáns</vt:lpstr>
      <vt:lpstr>Os metecos. Dereitos e deberes</vt:lpstr>
      <vt:lpstr>Condicións económicas e xurídicas</vt:lpstr>
      <vt:lpstr>Os escravos</vt:lpstr>
      <vt:lpstr>Presentación de PowerPoint</vt:lpstr>
      <vt:lpstr>Presentación de PowerPoint</vt:lpstr>
      <vt:lpstr>A muller</vt:lpstr>
      <vt:lpstr>Economía</vt:lpstr>
      <vt:lpstr>Presentación de PowerPoint</vt:lpstr>
      <vt:lpstr>Plutarco: Vidas Paralelas (Pericles II.1)</vt:lpstr>
      <vt:lpstr>Agricultura e gandería</vt:lpstr>
      <vt:lpstr>Artesanía</vt:lpstr>
      <vt:lpstr>O comercio</vt:lpstr>
      <vt:lpstr>O comercio interior</vt:lpstr>
      <vt:lpstr>Comercio exterior</vt:lpstr>
      <vt:lpstr>A moeda</vt:lpstr>
      <vt:lpstr>A explotación das minas</vt:lpstr>
      <vt:lpstr>A política fiscal de Atenas</vt:lpstr>
      <vt:lpstr>Política interior</vt:lpstr>
      <vt:lpstr>Presentación de PowerPoint</vt:lpstr>
      <vt:lpstr>Funcionamento da democracia radical</vt:lpstr>
      <vt:lpstr>O ostracismo  (487-415 a.C.)</vt:lpstr>
      <vt:lpstr>A democracia radical</vt:lpstr>
      <vt:lpstr>Os  novos líderes:  Efialtes e Pericles</vt:lpstr>
      <vt:lpstr>Pericles (Alcmeónida por vía materna, sobriño-neto de Clístenes)</vt:lpstr>
      <vt:lpstr>Innovacións políticas</vt:lpstr>
      <vt:lpstr>Decretos de Pericles</vt:lpstr>
      <vt:lpstr>Tucídides: A guerra do Peloponeso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pentecontecía</dc:title>
  <dc:creator>abreobare</dc:creator>
  <cp:lastModifiedBy>Rosa Brañas</cp:lastModifiedBy>
  <cp:revision>118</cp:revision>
  <dcterms:created xsi:type="dcterms:W3CDTF">2011-03-28T16:30:59Z</dcterms:created>
  <dcterms:modified xsi:type="dcterms:W3CDTF">2018-03-14T12:16:10Z</dcterms:modified>
</cp:coreProperties>
</file>