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1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310" r:id="rId7"/>
    <p:sldId id="314" r:id="rId8"/>
    <p:sldId id="302" r:id="rId9"/>
    <p:sldId id="261" r:id="rId10"/>
    <p:sldId id="315" r:id="rId11"/>
    <p:sldId id="262" r:id="rId12"/>
    <p:sldId id="263" r:id="rId13"/>
    <p:sldId id="264" r:id="rId14"/>
    <p:sldId id="265" r:id="rId15"/>
    <p:sldId id="266" r:id="rId16"/>
    <p:sldId id="267" r:id="rId17"/>
    <p:sldId id="299" r:id="rId18"/>
    <p:sldId id="268" r:id="rId19"/>
    <p:sldId id="298" r:id="rId20"/>
    <p:sldId id="316" r:id="rId21"/>
    <p:sldId id="269" r:id="rId22"/>
    <p:sldId id="318" r:id="rId23"/>
    <p:sldId id="317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303" r:id="rId33"/>
    <p:sldId id="306" r:id="rId34"/>
    <p:sldId id="280" r:id="rId35"/>
    <p:sldId id="281" r:id="rId36"/>
    <p:sldId id="282" r:id="rId37"/>
    <p:sldId id="283" r:id="rId38"/>
    <p:sldId id="284" r:id="rId39"/>
    <p:sldId id="285" r:id="rId40"/>
    <p:sldId id="304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307" r:id="rId5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Times New Roman" pitchFamily="16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USEO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7C80"/>
    <a:srgbClr val="A8A400"/>
    <a:srgbClr val="959200"/>
    <a:srgbClr val="808000"/>
    <a:srgbClr val="666633"/>
    <a:srgbClr val="535C1E"/>
    <a:srgbClr val="99CC00"/>
    <a:srgbClr val="6699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109" d="100"/>
          <a:sy n="109" d="100"/>
        </p:scale>
        <p:origin x="1680" y="1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126" y="27573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4-02T13:53:15.640" idx="1">
    <p:pos x="5374" y="1958"/>
    <p:text>Cilón quiso implantar la tiranía en Atenas ayudado por soldados megarenses. Asediados en la Acrópolis, se les prometió la vida a cambio de su rendición, pero el Alcmeónida Megacles, por entonces arconte, faltó a su promesa (año 632 a.C.). Ello desató la Maldición de los Alcmeónidas.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endParaRPr lang="es-ES" altLang="gl-E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endParaRPr lang="es-ES" altLang="gl-ES"/>
          </a:p>
        </p:txBody>
      </p:sp>
      <p:sp>
        <p:nvSpPr>
          <p:cNvPr id="3077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gl-ES" altLang="gl-E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endParaRPr lang="es-ES" altLang="gl-E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cs typeface="Segoe UI" charset="0"/>
              </a:defRPr>
            </a:lvl1pPr>
          </a:lstStyle>
          <a:p>
            <a:fld id="{FD159992-D951-4438-99D2-1BA903CE5A98}" type="slidenum">
              <a:rPr lang="es-ES" altLang="gl-ES"/>
              <a:pPr/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988773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534FD4-1CF4-4417-9FD8-12B6451F0084}" type="slidenum">
              <a:rPr lang="es-ES" altLang="gl-ES"/>
              <a:pPr/>
              <a:t>1</a:t>
            </a:fld>
            <a:endParaRPr lang="es-ES" altLang="gl-ES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482934-7480-4D00-A8CE-A7454D3E1D97}" type="slidenum">
              <a:rPr lang="es-ES" altLang="gl-ES"/>
              <a:pPr/>
              <a:t>2</a:t>
            </a:fld>
            <a:endParaRPr lang="es-ES" altLang="gl-ES"/>
          </a:p>
        </p:txBody>
      </p:sp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1FCDC8-0593-4761-A580-54D3E2227B01}" type="slidenum">
              <a:rPr lang="es-ES" altLang="gl-ES"/>
              <a:pPr/>
              <a:t>3</a:t>
            </a:fld>
            <a:endParaRPr lang="es-ES" altLang="gl-ES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B1A9CE-2F81-4B5D-94E2-B9EB494A9395}" type="slidenum">
              <a:rPr lang="es-ES" altLang="gl-ES"/>
              <a:pPr/>
              <a:t>4</a:t>
            </a:fld>
            <a:endParaRPr lang="es-ES" altLang="gl-E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7A7B0F-D896-4CBC-8511-5ECF9BB3B73F}" type="slidenum">
              <a:rPr lang="es-ES" altLang="gl-ES"/>
              <a:pPr/>
              <a:t>5</a:t>
            </a:fld>
            <a:endParaRPr lang="es-ES" altLang="gl-E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7A7B0F-D896-4CBC-8511-5ECF9BB3B73F}" type="slidenum">
              <a:rPr lang="es-ES" altLang="gl-ES"/>
              <a:pPr/>
              <a:t>6</a:t>
            </a:fld>
            <a:endParaRPr lang="es-ES" altLang="gl-ES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1978279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7FA44A-9975-4A62-B579-D396C2CB6CBF}" type="slidenum">
              <a:rPr lang="es-ES" altLang="gl-ES"/>
              <a:pPr/>
              <a:t>9</a:t>
            </a:fld>
            <a:endParaRPr lang="es-ES" altLang="gl-E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33850"/>
          </a:xfrm>
          <a:prstGeom prst="rect">
            <a:avLst/>
          </a:prstGeom>
          <a:solidFill>
            <a:srgbClr val="FFFFFF"/>
          </a:solidFill>
          <a:ln w="936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7FA44A-9975-4A62-B579-D396C2CB6CBF}" type="slidenum">
              <a:rPr lang="es-ES" altLang="gl-ES"/>
              <a:pPr/>
              <a:t>10</a:t>
            </a:fld>
            <a:endParaRPr lang="es-ES" altLang="gl-ES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33850"/>
          </a:xfrm>
          <a:prstGeom prst="rect">
            <a:avLst/>
          </a:prstGeom>
          <a:solidFill>
            <a:srgbClr val="FFFFFF"/>
          </a:solidFill>
          <a:ln w="936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1113621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E29170-E39F-48DA-B5AE-D8AC5BCD14CE}" type="slidenum">
              <a:rPr lang="es-ES" altLang="gl-ES"/>
              <a:pPr/>
              <a:t>11</a:t>
            </a:fld>
            <a:endParaRPr lang="es-ES" altLang="gl-ES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BA4D09-BE8E-4947-A025-AD9CA28ECF39}" type="slidenum">
              <a:rPr lang="es-ES" altLang="gl-ES"/>
              <a:pPr/>
              <a:t>12</a:t>
            </a:fld>
            <a:endParaRPr lang="es-ES" altLang="gl-ES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F5B6B0-F656-4392-A9BF-F9FD32D48C81}" type="slidenum">
              <a:rPr lang="es-ES" altLang="gl-ES"/>
              <a:pPr/>
              <a:t>13</a:t>
            </a:fld>
            <a:endParaRPr lang="es-ES" altLang="gl-ES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96BEB0-2355-4AFB-AA70-BDC32D540FA9}" type="slidenum">
              <a:rPr lang="es-ES" altLang="gl-ES"/>
              <a:pPr/>
              <a:t>14</a:t>
            </a:fld>
            <a:endParaRPr lang="es-ES" altLang="gl-ES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FF4E63-727A-44BD-9385-79ADB513FFAD}" type="slidenum">
              <a:rPr lang="es-ES" altLang="gl-ES"/>
              <a:pPr/>
              <a:t>15</a:t>
            </a:fld>
            <a:endParaRPr lang="es-ES" altLang="gl-ES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395685-1F4F-4E5E-A88A-F19071E09096}" type="slidenum">
              <a:rPr lang="es-ES" altLang="gl-ES"/>
              <a:pPr/>
              <a:t>16</a:t>
            </a:fld>
            <a:endParaRPr lang="es-ES" altLang="gl-E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395685-1F4F-4E5E-A88A-F19071E09096}" type="slidenum">
              <a:rPr lang="es-ES" altLang="gl-ES"/>
              <a:pPr/>
              <a:t>17</a:t>
            </a:fld>
            <a:endParaRPr lang="es-ES" altLang="gl-ES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01AC57-28BC-48DC-9824-8DF2DEBAD39C}" type="slidenum">
              <a:rPr lang="es-ES" altLang="gl-ES"/>
              <a:pPr/>
              <a:t>18</a:t>
            </a:fld>
            <a:endParaRPr lang="es-ES" altLang="gl-ES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804F5C-75C6-497B-AEDA-828C5C15C84F}" type="slidenum">
              <a:rPr lang="es-ES" altLang="gl-ES"/>
              <a:pPr/>
              <a:t>20</a:t>
            </a:fld>
            <a:endParaRPr lang="es-ES" altLang="gl-E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1496790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804F5C-75C6-497B-AEDA-828C5C15C84F}" type="slidenum">
              <a:rPr lang="es-ES" altLang="gl-ES"/>
              <a:pPr/>
              <a:t>21</a:t>
            </a:fld>
            <a:endParaRPr lang="es-ES" altLang="gl-ES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65B87F-5C50-48C1-9930-31FB33CABF4C}" type="slidenum">
              <a:rPr lang="es-ES" altLang="gl-ES"/>
              <a:pPr/>
              <a:t>22</a:t>
            </a:fld>
            <a:endParaRPr lang="es-ES" altLang="gl-E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2006809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65B87F-5C50-48C1-9930-31FB33CABF4C}" type="slidenum">
              <a:rPr lang="es-ES" altLang="gl-ES"/>
              <a:pPr/>
              <a:t>23</a:t>
            </a:fld>
            <a:endParaRPr lang="es-ES" altLang="gl-ES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2672089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D8C558-23DD-4B7A-AD84-E86F3D8DF26D}" type="slidenum">
              <a:rPr lang="es-ES" altLang="gl-ES"/>
              <a:pPr/>
              <a:t>24</a:t>
            </a:fld>
            <a:endParaRPr lang="es-ES" altLang="gl-ES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676193-C114-473F-8CB6-7508ED6D068E}" type="slidenum">
              <a:rPr lang="es-ES" altLang="gl-ES"/>
              <a:pPr/>
              <a:t>25</a:t>
            </a:fld>
            <a:endParaRPr lang="es-ES" altLang="gl-ES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0C77E9-C937-48A8-A43E-4AD9C335942D}" type="slidenum">
              <a:rPr lang="es-ES" altLang="gl-ES"/>
              <a:pPr/>
              <a:t>26</a:t>
            </a:fld>
            <a:endParaRPr lang="es-ES" altLang="gl-ES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4FC6B0-E610-41EF-B508-F78720C5EBEE}" type="slidenum">
              <a:rPr lang="es-ES" altLang="gl-ES"/>
              <a:pPr/>
              <a:t>27</a:t>
            </a:fld>
            <a:endParaRPr lang="es-ES" altLang="gl-ES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D11360-5226-4E54-8ED0-DC5BE3A7E524}" type="slidenum">
              <a:rPr lang="es-ES" altLang="gl-ES"/>
              <a:pPr/>
              <a:t>28</a:t>
            </a:fld>
            <a:endParaRPr lang="es-ES" altLang="gl-ES"/>
          </a:p>
        </p:txBody>
      </p:sp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0FDF82-5BB2-4686-AB96-11D52EE576CE}" type="slidenum">
              <a:rPr lang="es-ES" altLang="gl-ES"/>
              <a:pPr/>
              <a:t>29</a:t>
            </a:fld>
            <a:endParaRPr lang="es-ES" altLang="gl-ES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047740D-8663-4A53-BFC8-ECF594BFAF29}" type="slidenum">
              <a:rPr lang="es-ES" altLang="gl-ES"/>
              <a:pPr/>
              <a:t>30</a:t>
            </a:fld>
            <a:endParaRPr lang="es-ES" altLang="gl-E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07E091-E3A6-4ED3-B41B-75B4423AE452}" type="slidenum">
              <a:rPr lang="es-ES" altLang="gl-ES"/>
              <a:pPr/>
              <a:t>31</a:t>
            </a:fld>
            <a:endParaRPr lang="es-ES" altLang="gl-ES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FCCDC6-1A75-403C-A6F5-A08ABB00D86E}" type="slidenum">
              <a:rPr lang="es-ES" altLang="gl-ES"/>
              <a:pPr/>
              <a:t>32</a:t>
            </a:fld>
            <a:endParaRPr lang="es-ES" altLang="gl-ES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B4CB67-114D-43A0-B568-8C347B7A2570}" type="slidenum">
              <a:rPr lang="es-ES" altLang="gl-ES"/>
              <a:pPr/>
              <a:t>34</a:t>
            </a:fld>
            <a:endParaRPr lang="es-ES" altLang="gl-ES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AD947D-F572-4899-B55D-CED88413F71C}" type="slidenum">
              <a:rPr lang="es-ES" altLang="gl-ES"/>
              <a:pPr/>
              <a:t>35</a:t>
            </a:fld>
            <a:endParaRPr lang="es-ES" altLang="gl-ES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47CC14A-66EB-49F8-B473-85D9C1ACDB8A}" type="slidenum">
              <a:rPr lang="es-ES" altLang="gl-ES"/>
              <a:pPr/>
              <a:t>36</a:t>
            </a:fld>
            <a:endParaRPr lang="es-ES" altLang="gl-ES"/>
          </a:p>
        </p:txBody>
      </p:sp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C3B5CD-7B0B-4BB6-A575-14E323355B6A}" type="slidenum">
              <a:rPr lang="es-ES" altLang="gl-ES"/>
              <a:pPr/>
              <a:t>37</a:t>
            </a:fld>
            <a:endParaRPr lang="es-ES" altLang="gl-ES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ED16E2-CB2B-48D1-8DA3-DEDAF74AA0EB}" type="slidenum">
              <a:rPr lang="es-ES" altLang="gl-ES"/>
              <a:pPr/>
              <a:t>38</a:t>
            </a:fld>
            <a:endParaRPr lang="es-ES" altLang="gl-E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6514A88-0B37-4F18-97B0-8979CBA4B0D7}" type="slidenum">
              <a:rPr lang="es-ES" altLang="gl-ES"/>
              <a:pPr/>
              <a:t>39</a:t>
            </a:fld>
            <a:endParaRPr lang="es-ES" altLang="gl-ES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2C1212-DDCA-4C29-A69D-15DF38C2D689}" type="slidenum">
              <a:rPr lang="es-ES" altLang="gl-ES"/>
              <a:pPr/>
              <a:t>41</a:t>
            </a:fld>
            <a:endParaRPr lang="es-ES" altLang="gl-ES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756A06-FB34-4EA4-8814-4B5D2E7F886F}" type="slidenum">
              <a:rPr lang="es-ES" altLang="gl-ES"/>
              <a:pPr/>
              <a:t>42</a:t>
            </a:fld>
            <a:endParaRPr lang="es-ES" altLang="gl-ES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9092F1-A64C-4C00-8EAC-641374A2BC89}" type="slidenum">
              <a:rPr lang="es-ES" altLang="gl-ES"/>
              <a:pPr/>
              <a:t>43</a:t>
            </a:fld>
            <a:endParaRPr lang="es-ES" altLang="gl-ES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966112-00FB-4581-8E20-70BE4CB1FC94}" type="slidenum">
              <a:rPr lang="es-ES" altLang="gl-ES"/>
              <a:pPr/>
              <a:t>44</a:t>
            </a:fld>
            <a:endParaRPr lang="es-ES" altLang="gl-ES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23DB36-9EAD-4160-A6C4-C8B1E4315CA2}" type="slidenum">
              <a:rPr lang="es-ES" altLang="gl-ES"/>
              <a:pPr/>
              <a:t>45</a:t>
            </a:fld>
            <a:endParaRPr lang="es-ES" altLang="gl-ES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43AEBC-5DC2-4CDB-AF2B-A7B0E363158C}" type="slidenum">
              <a:rPr lang="es-ES" altLang="gl-ES"/>
              <a:pPr/>
              <a:t>46</a:t>
            </a:fld>
            <a:endParaRPr lang="es-ES" altLang="gl-ES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5B5391-35F3-4CAE-B4F8-5EA5CD9880F2}" type="slidenum">
              <a:rPr lang="es-ES" altLang="gl-ES"/>
              <a:pPr/>
              <a:t>47</a:t>
            </a:fld>
            <a:endParaRPr lang="es-ES" altLang="gl-ES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D16218-35A8-41D1-8477-BB9EAF8E165D}" type="slidenum">
              <a:rPr lang="es-ES" altLang="gl-ES"/>
              <a:pPr/>
              <a:t>48</a:t>
            </a:fld>
            <a:endParaRPr lang="es-ES" altLang="gl-ES"/>
          </a:p>
        </p:txBody>
      </p:sp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9F6A8B-57B6-4010-BBCD-347C29AA4750}" type="slidenum">
              <a:rPr lang="es-ES" altLang="gl-ES"/>
              <a:pPr/>
              <a:t>49</a:t>
            </a:fld>
            <a:endParaRPr lang="es-ES" altLang="gl-ES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DE40CF-4676-423E-8AE7-0C56030F6F05}" type="slidenum">
              <a:rPr lang="es-ES" altLang="gl-ES"/>
              <a:pPr/>
              <a:t>50</a:t>
            </a:fld>
            <a:endParaRPr lang="es-ES" altLang="gl-ES"/>
          </a:p>
        </p:txBody>
      </p:sp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85E39C0-CABF-4CF7-A048-96D6749FDE16}" type="slidenum">
              <a:rPr lang="es-ES" altLang="gl-ES"/>
              <a:pPr/>
              <a:t>51</a:t>
            </a:fld>
            <a:endParaRPr lang="es-ES" altLang="gl-ES"/>
          </a:p>
        </p:txBody>
      </p:sp>
      <p:sp>
        <p:nvSpPr>
          <p:cNvPr id="89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gl-ES" altLang="gl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FD4D18-D84F-4B6C-91A2-83555D18D85A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AE24C0-7D0B-44CA-9917-2F17DC6EC0D9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9385B0-F690-4643-B94B-F9D87B9E0902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9D82FE-B3C5-45F7-A0C5-778970629E25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E1044-6362-4556-9EDC-EC2D2342907B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700F34-82E9-4AE6-9B2A-7908C7231E74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E98EA1-7F93-45FE-A89D-13BA38338474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D24BAD-EDCC-4773-8D6B-3337E2E404D8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E05101-EDEF-4774-B549-7F39E014B34C}" type="slidenum">
              <a:rPr lang="gl-ES" altLang="gl-ES" smtClean="0"/>
              <a:pPr/>
              <a:t>‹Nº›</a:t>
            </a:fld>
            <a:endParaRPr lang="gl-ES" altLang="gl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gl-ES" alt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9E74B-31AB-49A1-842D-2F664C94F0FC}" type="slidenum">
              <a:rPr lang="gl-ES" altLang="gl-ES" smtClean="0"/>
              <a:pPr/>
              <a:t>‹Nº›</a:t>
            </a:fld>
            <a:endParaRPr lang="gl-ES" alt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C699-2B2D-41A3-A8BB-3901F8A22AF8}" type="slidenum">
              <a:rPr lang="gl-ES" altLang="gl-ES" smtClean="0"/>
              <a:pPr/>
              <a:t>‹Nº›</a:t>
            </a:fld>
            <a:endParaRPr lang="gl-ES" altLang="gl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836613"/>
            <a:ext cx="6778625" cy="25558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2 Marcador de fecha"/>
          <p:cNvSpPr>
            <a:spLocks noGrp="1"/>
          </p:cNvSpPr>
          <p:nvPr>
            <p:ph type="dt" idx="10"/>
          </p:nvPr>
        </p:nvSpPr>
        <p:spPr>
          <a:xfrm>
            <a:off x="536575" y="6248400"/>
            <a:ext cx="2051050" cy="454025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idx="11"/>
          </p:nvPr>
        </p:nvSpPr>
        <p:spPr>
          <a:xfrm>
            <a:off x="3251200" y="6248400"/>
            <a:ext cx="2884488" cy="454025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788150" y="6257925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fld id="{B2CA5942-E50B-4309-90DF-A425DACF7102}" type="slidenum">
              <a:rPr lang="gl-ES" altLang="gl-ES"/>
              <a:pPr/>
              <a:t>‹Nº›</a:t>
            </a:fld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3606760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47675"/>
            <a:ext cx="8150225" cy="11652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3998913" cy="44608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84713" y="1828800"/>
            <a:ext cx="3998912" cy="4460875"/>
          </a:xfrm>
        </p:spPr>
        <p:txBody>
          <a:bodyPr/>
          <a:lstStyle/>
          <a:p>
            <a:endParaRPr lang="gl-ES"/>
          </a:p>
        </p:txBody>
      </p:sp>
      <p:sp>
        <p:nvSpPr>
          <p:cNvPr id="5" name="4 Marcador de fecha"/>
          <p:cNvSpPr>
            <a:spLocks noGrp="1"/>
          </p:cNvSpPr>
          <p:nvPr>
            <p:ph type="dt" idx="10"/>
          </p:nvPr>
        </p:nvSpPr>
        <p:spPr>
          <a:xfrm>
            <a:off x="533400" y="6243638"/>
            <a:ext cx="2054225" cy="458787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idx="11"/>
          </p:nvPr>
        </p:nvSpPr>
        <p:spPr>
          <a:xfrm>
            <a:off x="3238500" y="6243638"/>
            <a:ext cx="2892425" cy="458787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781800" y="6243638"/>
            <a:ext cx="1901825" cy="458787"/>
          </a:xfrm>
        </p:spPr>
        <p:txBody>
          <a:bodyPr/>
          <a:lstStyle>
            <a:lvl1pPr>
              <a:defRPr/>
            </a:lvl1pPr>
          </a:lstStyle>
          <a:p>
            <a:fld id="{B75776FA-79A8-4865-BB5F-43EF46F70B40}" type="slidenum">
              <a:rPr lang="gl-ES" altLang="gl-ES"/>
              <a:pPr/>
              <a:t>‹Nº›</a:t>
            </a:fld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405682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447675"/>
            <a:ext cx="8150225" cy="11652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3998913" cy="44608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84713" y="1828800"/>
            <a:ext cx="3998912" cy="44608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5" name="4 Marcador de fecha"/>
          <p:cNvSpPr>
            <a:spLocks noGrp="1"/>
          </p:cNvSpPr>
          <p:nvPr>
            <p:ph type="dt" idx="10"/>
          </p:nvPr>
        </p:nvSpPr>
        <p:spPr>
          <a:xfrm>
            <a:off x="533400" y="6243638"/>
            <a:ext cx="2054225" cy="458787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idx="11"/>
          </p:nvPr>
        </p:nvSpPr>
        <p:spPr>
          <a:xfrm>
            <a:off x="3238500" y="6243638"/>
            <a:ext cx="2892425" cy="458787"/>
          </a:xfrm>
        </p:spPr>
        <p:txBody>
          <a:bodyPr/>
          <a:lstStyle>
            <a:lvl1pPr>
              <a:defRPr/>
            </a:lvl1pPr>
          </a:lstStyle>
          <a:p>
            <a:endParaRPr lang="gl-ES" alt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781800" y="6243638"/>
            <a:ext cx="1901825" cy="458787"/>
          </a:xfrm>
        </p:spPr>
        <p:txBody>
          <a:bodyPr/>
          <a:lstStyle>
            <a:lvl1pPr>
              <a:defRPr/>
            </a:lvl1pPr>
          </a:lstStyle>
          <a:p>
            <a:fld id="{1B41F07B-E7D6-4D48-A7C9-7CE2B80C6A82}" type="slidenum">
              <a:rPr lang="gl-ES" altLang="gl-ES"/>
              <a:pPr/>
              <a:t>‹Nº›</a:t>
            </a:fld>
            <a:endParaRPr lang="gl-ES" altLang="gl-ES"/>
          </a:p>
        </p:txBody>
      </p:sp>
    </p:spTree>
    <p:extLst>
      <p:ext uri="{BB962C8B-B14F-4D97-AF65-F5344CB8AC3E}">
        <p14:creationId xmlns:p14="http://schemas.microsoft.com/office/powerpoint/2010/main" val="128107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gl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gl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4E1AFCC-FA8F-4A59-BDA7-DE394CEE633D}" type="slidenum">
              <a:rPr lang="gl-ES" altLang="gl-ES" smtClean="0"/>
              <a:pPr/>
              <a:t>‹Nº›</a:t>
            </a:fld>
            <a:endParaRPr lang="gl-ES" altLang="gl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219200" y="836613"/>
            <a:ext cx="6781800" cy="2559050"/>
          </a:xfrm>
          <a:ln/>
        </p:spPr>
        <p:txBody>
          <a:bodyPr>
            <a:normAutofit fontScale="90000"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5600" noProof="0" dirty="0">
                <a:latin typeface="Tahoma" pitchFamily="32" charset="0"/>
              </a:rPr>
              <a:t>A talasocracia ateniense e a Guerra do Peloponeso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743200" y="4149725"/>
            <a:ext cx="6400800" cy="936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noAutofit/>
          </a:bodyPr>
          <a:lstStyle/>
          <a:p>
            <a:pPr marL="0" indent="0" algn="ctr">
              <a:spcBef>
                <a:spcPts val="525"/>
              </a:spcBef>
              <a:buClrTx/>
              <a:buSzPct val="7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gl-ES" altLang="gl-ES" b="1" noProof="0" dirty="0">
                <a:latin typeface="Tahoma" pitchFamily="32" charset="0"/>
              </a:rPr>
              <a:t>Esparta contra Atenas </a:t>
            </a:r>
          </a:p>
          <a:p>
            <a:pPr marL="0" indent="0" algn="ctr">
              <a:spcBef>
                <a:spcPts val="525"/>
              </a:spcBef>
              <a:buClrTx/>
              <a:buSzPct val="7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gl-ES" altLang="gl-ES" b="1" noProof="0" dirty="0">
                <a:latin typeface="Tahoma" pitchFamily="32" charset="0"/>
              </a:rPr>
              <a:t>(431-404 a.C.)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5478760" cy="1143000"/>
          </a:xfrm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latin typeface="Tahoma" pitchFamily="32" charset="0"/>
              </a:rPr>
              <a:t>Fontes literarias históricas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14525"/>
            <a:ext cx="5040313" cy="3890963"/>
          </a:xfrm>
          <a:ln/>
        </p:spPr>
        <p:txBody>
          <a:bodyPr>
            <a:normAutofit/>
          </a:bodyPr>
          <a:lstStyle/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 err="1">
                <a:solidFill>
                  <a:srgbClr val="A8A400"/>
                </a:solidFill>
                <a:latin typeface="Tahoma" pitchFamily="32" charset="0"/>
              </a:rPr>
              <a:t>Tucídides</a:t>
            </a:r>
            <a:r>
              <a:rPr lang="gl-ES" altLang="gl-ES" sz="2700" noProof="0" dirty="0">
                <a:solidFill>
                  <a:srgbClr val="669900"/>
                </a:solidFill>
                <a:latin typeface="Tahoma" pitchFamily="32" charset="0"/>
              </a:rPr>
              <a:t>: </a:t>
            </a:r>
            <a:r>
              <a:rPr lang="gl-ES" altLang="gl-ES" sz="2700" noProof="0" dirty="0">
                <a:latin typeface="Tahoma" pitchFamily="32" charset="0"/>
              </a:rPr>
              <a:t>historiador e militar ateniense.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Escribiu a </a:t>
            </a:r>
            <a:r>
              <a:rPr lang="gl-ES" altLang="gl-ES" sz="2700" i="1" noProof="0" dirty="0">
                <a:latin typeface="Tahoma" pitchFamily="32" charset="0"/>
              </a:rPr>
              <a:t>Historia da Guerra do Peloponeso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Chegou a ser estratego durante a guerra e, debido ao seu fracaso (perda de </a:t>
            </a:r>
            <a:r>
              <a:rPr lang="gl-ES" altLang="gl-ES" sz="2700" noProof="0" dirty="0" err="1">
                <a:latin typeface="Tahoma" pitchFamily="32" charset="0"/>
              </a:rPr>
              <a:t>Anfípolis</a:t>
            </a:r>
            <a:r>
              <a:rPr lang="gl-ES" altLang="gl-ES" sz="2700" noProof="0" dirty="0">
                <a:latin typeface="Tahoma" pitchFamily="32" charset="0"/>
              </a:rPr>
              <a:t>), foi condenado ao desterro durante 20 anos.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4" y="3284984"/>
            <a:ext cx="2714625" cy="287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6372200" y="836712"/>
            <a:ext cx="1571625" cy="2146300"/>
            <a:chOff x="4195" y="300"/>
            <a:chExt cx="990" cy="1352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5" y="300"/>
              <a:ext cx="990" cy="1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4195" y="300"/>
              <a:ext cx="990" cy="1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gl-E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2132856"/>
            <a:ext cx="8153400" cy="3907582"/>
          </a:xfrm>
          <a:ln/>
        </p:spPr>
        <p:txBody>
          <a:bodyPr/>
          <a:lstStyle/>
          <a:p>
            <a:pPr marL="339725" indent="-339725">
              <a:lnSpc>
                <a:spcPct val="90000"/>
              </a:lnSpc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 err="1">
                <a:solidFill>
                  <a:srgbClr val="999900"/>
                </a:solidFill>
                <a:effectLst/>
                <a:latin typeface="Tahoma" pitchFamily="32" charset="0"/>
              </a:rPr>
              <a:t>Xenofonte</a:t>
            </a:r>
            <a:r>
              <a:rPr lang="gl-ES" altLang="gl-ES" sz="2800" noProof="0" dirty="0">
                <a:latin typeface="Tahoma" pitchFamily="32" charset="0"/>
              </a:rPr>
              <a:t>: ateniense, narra en </a:t>
            </a:r>
            <a:r>
              <a:rPr lang="gl-ES" altLang="gl-ES" sz="2800" i="1" noProof="0" dirty="0">
                <a:latin typeface="Tahoma" pitchFamily="32" charset="0"/>
              </a:rPr>
              <a:t>Helénicas </a:t>
            </a:r>
            <a:r>
              <a:rPr lang="gl-ES" altLang="gl-ES" sz="2800" noProof="0" dirty="0">
                <a:latin typeface="Tahoma" pitchFamily="32" charset="0"/>
              </a:rPr>
              <a:t> o acontecido entre 411-404 a.C.</a:t>
            </a:r>
          </a:p>
          <a:p>
            <a:pPr marL="339725" indent="-339725">
              <a:lnSpc>
                <a:spcPct val="90000"/>
              </a:lnSpc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i="1" noProof="0" dirty="0">
                <a:solidFill>
                  <a:srgbClr val="999900"/>
                </a:solidFill>
                <a:latin typeface="Tahoma" pitchFamily="32" charset="0"/>
              </a:rPr>
              <a:t>Helénicas de </a:t>
            </a:r>
            <a:r>
              <a:rPr lang="gl-ES" altLang="gl-ES" sz="2800" i="1" noProof="0" dirty="0" err="1">
                <a:solidFill>
                  <a:srgbClr val="999900"/>
                </a:solidFill>
                <a:latin typeface="Tahoma" pitchFamily="32" charset="0"/>
              </a:rPr>
              <a:t>Oxirrinco</a:t>
            </a:r>
            <a:r>
              <a:rPr lang="gl-ES" altLang="gl-ES" sz="2800" noProof="0" dirty="0">
                <a:latin typeface="Tahoma" pitchFamily="32" charset="0"/>
              </a:rPr>
              <a:t> (papiro exipcio). Fragmentos da Historia de Grecia entre 412-386.</a:t>
            </a:r>
          </a:p>
          <a:p>
            <a:pPr marL="0" indent="0">
              <a:lnSpc>
                <a:spcPct val="90000"/>
              </a:lnSpc>
              <a:buClr>
                <a:srgbClr val="990000"/>
              </a:buClr>
              <a:buSzPct val="75000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Do s. IV: </a:t>
            </a:r>
          </a:p>
          <a:p>
            <a:pPr marL="339725" indent="-339725">
              <a:lnSpc>
                <a:spcPct val="90000"/>
              </a:lnSpc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 err="1">
                <a:solidFill>
                  <a:srgbClr val="999900"/>
                </a:solidFill>
                <a:latin typeface="Tahoma" pitchFamily="32" charset="0"/>
              </a:rPr>
              <a:t>Teopompo</a:t>
            </a:r>
            <a:r>
              <a:rPr lang="gl-ES" altLang="gl-ES" sz="2800" noProof="0" dirty="0">
                <a:latin typeface="Tahoma" pitchFamily="32" charset="0"/>
              </a:rPr>
              <a:t> (a través do epítome de Xustino –libro V) e </a:t>
            </a:r>
            <a:r>
              <a:rPr lang="gl-ES" altLang="gl-ES" sz="2800" noProof="0" dirty="0">
                <a:solidFill>
                  <a:srgbClr val="999900"/>
                </a:solidFill>
                <a:latin typeface="Tahoma" pitchFamily="32" charset="0"/>
              </a:rPr>
              <a:t>Éforo</a:t>
            </a:r>
            <a:r>
              <a:rPr lang="gl-ES" altLang="gl-ES" noProof="0" dirty="0">
                <a:latin typeface="Tahoma" pitchFamily="32" charset="0"/>
              </a:rPr>
              <a:t> (</a:t>
            </a:r>
            <a:r>
              <a:rPr lang="gl-ES" altLang="gl-ES" sz="2800" i="1" noProof="0" dirty="0" err="1">
                <a:latin typeface="Tahoma" pitchFamily="32" charset="0"/>
              </a:rPr>
              <a:t>Bibliotheca</a:t>
            </a:r>
            <a:r>
              <a:rPr lang="gl-ES" altLang="gl-ES" sz="2800" i="1" noProof="0" dirty="0">
                <a:latin typeface="Tahoma" pitchFamily="32" charset="0"/>
              </a:rPr>
              <a:t> </a:t>
            </a:r>
            <a:r>
              <a:rPr lang="gl-ES" altLang="gl-ES" sz="2800" i="1" noProof="0" dirty="0" err="1">
                <a:latin typeface="Tahoma" pitchFamily="32" charset="0"/>
              </a:rPr>
              <a:t>Historica</a:t>
            </a:r>
            <a:r>
              <a:rPr lang="gl-ES" altLang="gl-ES" i="1" noProof="0" dirty="0">
                <a:latin typeface="Tahoma" pitchFamily="32" charset="0"/>
              </a:rPr>
              <a:t>, </a:t>
            </a:r>
            <a:r>
              <a:rPr lang="gl-ES" altLang="gl-ES" sz="2800" noProof="0" dirty="0">
                <a:latin typeface="Tahoma" pitchFamily="32" charset="0"/>
              </a:rPr>
              <a:t>libros XI y XIII)</a:t>
            </a:r>
          </a:p>
          <a:p>
            <a:pPr marL="339725" indent="-339725">
              <a:lnSpc>
                <a:spcPct val="90000"/>
              </a:lnSpc>
              <a:buClrTx/>
              <a:buSzPct val="7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gl-ES" altLang="gl-ES" noProof="0" dirty="0">
              <a:latin typeface="Tahoma" pitchFamily="32" charset="0"/>
            </a:endParaRPr>
          </a:p>
        </p:txBody>
      </p:sp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81534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latin typeface="Tahoma" pitchFamily="32" charset="0"/>
              </a:rPr>
              <a:t>Fontes literarias históricas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19353" y="404664"/>
            <a:ext cx="3394720" cy="86769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latin typeface="Tahoma" pitchFamily="32" charset="0"/>
              </a:rPr>
              <a:t>Outras fontes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370013"/>
            <a:ext cx="4000500" cy="4038600"/>
          </a:xfrm>
          <a:ln/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u="sng" noProof="0" dirty="0">
                <a:latin typeface="Tahoma" pitchFamily="32" charset="0"/>
              </a:rPr>
              <a:t>Literarias non históricas</a:t>
            </a:r>
            <a:r>
              <a:rPr lang="gl-ES" altLang="gl-ES" sz="3200" noProof="0" dirty="0">
                <a:latin typeface="Tahoma" pitchFamily="32" charset="0"/>
              </a:rPr>
              <a:t>: traxedia contemporánea e, sobre todo, a comedia de </a:t>
            </a:r>
            <a:r>
              <a:rPr lang="gl-ES" altLang="gl-ES" sz="3200" noProof="0" dirty="0" err="1">
                <a:solidFill>
                  <a:srgbClr val="999900"/>
                </a:solidFill>
                <a:latin typeface="Tahoma" pitchFamily="32" charset="0"/>
              </a:rPr>
              <a:t>Aristófanes</a:t>
            </a:r>
            <a:r>
              <a:rPr lang="gl-ES" altLang="gl-ES" sz="3200" noProof="0" dirty="0">
                <a:latin typeface="Tahoma" pitchFamily="32" charset="0"/>
              </a:rPr>
              <a:t>.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u="sng" noProof="0" dirty="0">
                <a:latin typeface="Tahoma" pitchFamily="32" charset="0"/>
              </a:rPr>
              <a:t>Epigrafía</a:t>
            </a:r>
            <a:r>
              <a:rPr lang="gl-ES" altLang="gl-ES" sz="3200" noProof="0" dirty="0">
                <a:latin typeface="Tahoma" pitchFamily="32" charset="0"/>
              </a:rPr>
              <a:t>: especial interese as </a:t>
            </a:r>
            <a:r>
              <a:rPr lang="gl-ES" altLang="gl-ES" sz="3200" i="1" noProof="0" dirty="0">
                <a:latin typeface="Tahoma" pitchFamily="32" charset="0"/>
              </a:rPr>
              <a:t>listas dos Foros</a:t>
            </a:r>
            <a:r>
              <a:rPr lang="gl-ES" altLang="gl-ES" sz="3200" noProof="0" dirty="0">
                <a:latin typeface="Tahoma" pitchFamily="32" charset="0"/>
              </a:rPr>
              <a:t> (</a:t>
            </a:r>
            <a:r>
              <a:rPr lang="gl-ES" altLang="gl-ES" sz="3200" i="1" noProof="0" dirty="0" err="1">
                <a:latin typeface="Tahoma" pitchFamily="32" charset="0"/>
              </a:rPr>
              <a:t>phoroi</a:t>
            </a:r>
            <a:r>
              <a:rPr lang="gl-ES" altLang="gl-ES" sz="3200" noProof="0" dirty="0">
                <a:latin typeface="Tahoma" pitchFamily="32" charset="0"/>
              </a:rPr>
              <a:t>) ou tributos cobrados aos aliados atenienses.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276475"/>
            <a:ext cx="4000500" cy="306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949950" y="5408613"/>
            <a:ext cx="12303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6" charset="0"/>
                <a:cs typeface="Times New Roman" pitchFamily="16" charset="0"/>
              </a:defRPr>
            </a:lvl9pPr>
          </a:lstStyle>
          <a:p>
            <a:pPr>
              <a:buClrTx/>
              <a:buFontTx/>
              <a:buNone/>
            </a:pPr>
            <a:r>
              <a:rPr lang="gl-ES" altLang="gl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Epígrafe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7675"/>
            <a:ext cx="8150225" cy="677069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A Liga Helénica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340768"/>
            <a:ext cx="2742456" cy="5112567"/>
          </a:xfrm>
          <a:ln/>
        </p:spPr>
        <p:txBody>
          <a:bodyPr>
            <a:normAutofit fontScale="77500" lnSpcReduction="20000"/>
          </a:bodyPr>
          <a:lstStyle/>
          <a:p>
            <a:pPr marL="339725" indent="-339725">
              <a:lnSpc>
                <a:spcPct val="90000"/>
              </a:lnSpc>
              <a:spcBef>
                <a:spcPts val="4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600" noProof="0" dirty="0">
                <a:latin typeface="Tahoma" pitchFamily="32" charset="0"/>
              </a:rPr>
              <a:t>Durante a segunda Guerra Médica (480-479) moitas </a:t>
            </a:r>
            <a:r>
              <a:rPr lang="gl-ES" altLang="gl-ES" sz="3600" i="1" noProof="0" dirty="0" err="1">
                <a:latin typeface="Tahoma" pitchFamily="32" charset="0"/>
              </a:rPr>
              <a:t>póleis</a:t>
            </a:r>
            <a:r>
              <a:rPr lang="gl-ES" altLang="gl-ES" sz="3600" noProof="0" dirty="0">
                <a:latin typeface="Tahoma" pitchFamily="32" charset="0"/>
              </a:rPr>
              <a:t> gregas consideraron aliarse nunha liga panhelénica que os protexese contra a ameaza persa</a:t>
            </a:r>
            <a:r>
              <a:rPr lang="gl-ES" altLang="gl-ES" sz="3600" noProof="0" dirty="0" smtClean="0">
                <a:latin typeface="Tahoma" pitchFamily="32" charset="0"/>
              </a:rPr>
              <a:t>.</a:t>
            </a:r>
            <a:endParaRPr lang="gl-ES" altLang="gl-ES" sz="3600" noProof="0" dirty="0">
              <a:latin typeface="Tahoma" pitchFamily="32" charset="0"/>
            </a:endParaRPr>
          </a:p>
        </p:txBody>
      </p:sp>
      <p:pic>
        <p:nvPicPr>
          <p:cNvPr id="4102" name="Picture 6" descr="Resultado de imagen de medic wars greec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19" y="1744650"/>
            <a:ext cx="5551785" cy="4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764704"/>
            <a:ext cx="8150225" cy="2104132"/>
          </a:xfrm>
          <a:ln/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4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600" noProof="0" dirty="0" smtClean="0">
                <a:latin typeface="Tahoma" pitchFamily="32" charset="0"/>
              </a:rPr>
              <a:t>Primeiro </a:t>
            </a:r>
            <a:r>
              <a:rPr lang="gl-ES" altLang="gl-ES" sz="3600" noProof="0" dirty="0">
                <a:latin typeface="Tahoma" pitchFamily="32" charset="0"/>
              </a:rPr>
              <a:t>foi Esparta quen encabezou a Liga, pero axiña renunciou ao mando tras rematar a guerra, logo da vitoria na batalla de Platea.</a:t>
            </a:r>
            <a:endParaRPr lang="gl-ES" altLang="gl-ES" sz="2400" noProof="0" dirty="0">
              <a:latin typeface="Tahoma" pitchFamily="32" charset="0"/>
            </a:endParaRPr>
          </a:p>
        </p:txBody>
      </p:sp>
      <p:pic>
        <p:nvPicPr>
          <p:cNvPr id="8" name="Picture 4" descr="Resultado de imagen de peloponnesian leagu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396" y="2901782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614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50225" cy="821085"/>
          </a:xfrm>
        </p:spPr>
        <p:txBody>
          <a:bodyPr/>
          <a:lstStyle/>
          <a:p>
            <a:r>
              <a:rPr lang="gl-ES" dirty="0" smtClean="0">
                <a:solidFill>
                  <a:srgbClr val="FFC000"/>
                </a:solidFill>
              </a:rPr>
              <a:t>Liga Helénica</a:t>
            </a:r>
            <a:endParaRPr lang="gl-ES" dirty="0">
              <a:solidFill>
                <a:srgbClr val="FFC0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type="body" sz="half" idx="1"/>
          </p:nvPr>
        </p:nvSpPr>
        <p:spPr>
          <a:xfrm>
            <a:off x="4860032" y="1153740"/>
            <a:ext cx="4104456" cy="5299595"/>
          </a:xfrm>
        </p:spPr>
        <p:txBody>
          <a:bodyPr>
            <a:normAutofit fontScale="85000" lnSpcReduction="10000"/>
          </a:bodyPr>
          <a:lstStyle/>
          <a:p>
            <a:pPr marL="339725" indent="-339725">
              <a:lnSpc>
                <a:spcPct val="90000"/>
              </a:lnSpc>
              <a:spcBef>
                <a:spcPts val="4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No ano 478 os aliados ofrecéronlle a dirección a Atenas, que se converteu no </a:t>
            </a:r>
            <a:r>
              <a:rPr lang="gl-ES" altLang="gl-ES" sz="3200" i="1" noProof="0" dirty="0" err="1" smtClean="0">
                <a:solidFill>
                  <a:srgbClr val="FFFF00"/>
                </a:solidFill>
                <a:latin typeface="Tahoma" pitchFamily="32" charset="0"/>
              </a:rPr>
              <a:t>hegemón</a:t>
            </a:r>
            <a:r>
              <a:rPr lang="gl-ES" altLang="gl-ES" sz="3200" noProof="0" dirty="0" smtClean="0">
                <a:solidFill>
                  <a:srgbClr val="FFFF00"/>
                </a:solidFill>
                <a:latin typeface="Tahoma" pitchFamily="32" charset="0"/>
              </a:rPr>
              <a:t> </a:t>
            </a:r>
            <a:r>
              <a:rPr lang="gl-ES" altLang="gl-ES" sz="3200" noProof="0" dirty="0">
                <a:latin typeface="Tahoma" pitchFamily="32" charset="0"/>
              </a:rPr>
              <a:t>dunha nova </a:t>
            </a:r>
            <a:r>
              <a:rPr lang="gl-ES" altLang="gl-ES" sz="3200" i="1" noProof="0" dirty="0" err="1">
                <a:solidFill>
                  <a:srgbClr val="FFFF00"/>
                </a:solidFill>
                <a:latin typeface="Tahoma" pitchFamily="32" charset="0"/>
              </a:rPr>
              <a:t>simmachía</a:t>
            </a:r>
            <a:r>
              <a:rPr lang="gl-ES" altLang="gl-ES" sz="3200" noProof="0" dirty="0">
                <a:solidFill>
                  <a:srgbClr val="FFFF00"/>
                </a:solidFill>
                <a:latin typeface="Tahoma" pitchFamily="32" charset="0"/>
              </a:rPr>
              <a:t> </a:t>
            </a:r>
            <a:r>
              <a:rPr lang="gl-ES" altLang="gl-ES" sz="3200" noProof="0" dirty="0">
                <a:latin typeface="Tahoma" pitchFamily="32" charset="0"/>
              </a:rPr>
              <a:t>(alianza </a:t>
            </a:r>
            <a:r>
              <a:rPr lang="gl-ES" altLang="gl-ES" sz="3200" noProof="0" dirty="0">
                <a:effectLst/>
                <a:latin typeface="Tahoma" pitchFamily="32" charset="0"/>
              </a:rPr>
              <a:t>para </a:t>
            </a:r>
            <a:r>
              <a:rPr lang="gl-ES" altLang="gl-ES" sz="3200" noProof="0" dirty="0">
                <a:latin typeface="Tahoma" pitchFamily="32" charset="0"/>
              </a:rPr>
              <a:t>a guerra) con centro no santuario federal xonio da illa de </a:t>
            </a:r>
            <a:r>
              <a:rPr lang="gl-ES" altLang="gl-ES" sz="3200" noProof="0" dirty="0" err="1" smtClean="0">
                <a:latin typeface="Tahoma" pitchFamily="32" charset="0"/>
              </a:rPr>
              <a:t>Delos</a:t>
            </a:r>
            <a:r>
              <a:rPr lang="gl-ES" altLang="gl-ES" sz="3200" noProof="0" dirty="0" smtClean="0">
                <a:latin typeface="Tahoma" pitchFamily="32" charset="0"/>
              </a:rPr>
              <a:t> (</a:t>
            </a:r>
            <a:r>
              <a:rPr lang="gl-ES" altLang="gl-ES" sz="3200" noProof="0" dirty="0" err="1" smtClean="0">
                <a:solidFill>
                  <a:srgbClr val="FFFF00"/>
                </a:solidFill>
                <a:latin typeface="Tahoma" pitchFamily="32" charset="0"/>
              </a:rPr>
              <a:t>anfictionía</a:t>
            </a:r>
            <a:r>
              <a:rPr lang="gl-ES" altLang="gl-ES" sz="3200" noProof="0" dirty="0" smtClean="0">
                <a:solidFill>
                  <a:srgbClr val="FFFF00"/>
                </a:solidFill>
                <a:latin typeface="Tahoma" pitchFamily="32" charset="0"/>
              </a:rPr>
              <a:t> </a:t>
            </a:r>
            <a:r>
              <a:rPr lang="gl-ES" altLang="gl-ES" sz="3200" noProof="0" dirty="0" smtClean="0">
                <a:latin typeface="Tahoma" pitchFamily="32" charset="0"/>
              </a:rPr>
              <a:t>de base). </a:t>
            </a:r>
          </a:p>
          <a:p>
            <a:pPr marL="339725" indent="-339725">
              <a:lnSpc>
                <a:spcPct val="90000"/>
              </a:lnSpc>
              <a:spcBef>
                <a:spcPts val="4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dirty="0">
                <a:latin typeface="Tahoma" pitchFamily="32" charset="0"/>
              </a:rPr>
              <a:t>Neste proceso tivo especial </a:t>
            </a:r>
            <a:r>
              <a:rPr lang="gl-ES" altLang="gl-ES" sz="3200" dirty="0" err="1">
                <a:latin typeface="Tahoma" pitchFamily="32" charset="0"/>
              </a:rPr>
              <a:t>protagonismo</a:t>
            </a:r>
            <a:r>
              <a:rPr lang="gl-ES" altLang="gl-ES" sz="3200" dirty="0">
                <a:latin typeface="Tahoma" pitchFamily="32" charset="0"/>
              </a:rPr>
              <a:t> o </a:t>
            </a:r>
            <a:r>
              <a:rPr lang="gl-ES" altLang="gl-ES" sz="3200" dirty="0" err="1">
                <a:solidFill>
                  <a:srgbClr val="FFFF00"/>
                </a:solidFill>
                <a:latin typeface="Tahoma" pitchFamily="32" charset="0"/>
              </a:rPr>
              <a:t>estratega</a:t>
            </a:r>
            <a:r>
              <a:rPr lang="gl-ES" altLang="gl-ES" sz="3200" dirty="0">
                <a:solidFill>
                  <a:srgbClr val="FFFF00"/>
                </a:solidFill>
                <a:latin typeface="Tahoma" pitchFamily="32" charset="0"/>
              </a:rPr>
              <a:t> </a:t>
            </a:r>
            <a:r>
              <a:rPr lang="gl-ES" altLang="gl-ES" sz="3200" dirty="0">
                <a:latin typeface="Tahoma" pitchFamily="32" charset="0"/>
              </a:rPr>
              <a:t>ateniense Arístides. </a:t>
            </a:r>
          </a:p>
        </p:txBody>
      </p:sp>
      <p:pic>
        <p:nvPicPr>
          <p:cNvPr id="7" name="Picture 2" descr="Resultado de imagen de liga del peloponeso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428510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half" idx="2"/>
          </p:nvPr>
        </p:nvSpPr>
        <p:spPr>
          <a:xfrm>
            <a:off x="5715000" y="685800"/>
            <a:ext cx="2606040" cy="4759423"/>
          </a:xfrm>
        </p:spPr>
        <p:txBody>
          <a:bodyPr>
            <a:noAutofit/>
          </a:bodyPr>
          <a:lstStyle/>
          <a:p>
            <a:r>
              <a:rPr lang="gl-ES" altLang="gl-ES" sz="2400" dirty="0">
                <a:latin typeface="Tahoma" pitchFamily="32" charset="0"/>
              </a:rPr>
              <a:t>A partir deste momento aparece en escena a </a:t>
            </a:r>
            <a:r>
              <a:rPr lang="gl-ES" altLang="gl-ES" sz="2400" dirty="0">
                <a:solidFill>
                  <a:srgbClr val="FF950E"/>
                </a:solidFill>
                <a:latin typeface="Tahoma" pitchFamily="32" charset="0"/>
              </a:rPr>
              <a:t>Liga Ático-</a:t>
            </a:r>
            <a:r>
              <a:rPr lang="gl-ES" altLang="gl-ES" sz="2400" dirty="0" err="1">
                <a:solidFill>
                  <a:srgbClr val="FF950E"/>
                </a:solidFill>
                <a:latin typeface="Tahoma" pitchFamily="32" charset="0"/>
              </a:rPr>
              <a:t>Délica</a:t>
            </a:r>
            <a:r>
              <a:rPr lang="gl-ES" altLang="gl-ES" sz="2400" dirty="0">
                <a:latin typeface="Tahoma" pitchFamily="32" charset="0"/>
              </a:rPr>
              <a:t>, que en principio, só conta con </a:t>
            </a:r>
            <a:r>
              <a:rPr lang="gl-ES" altLang="gl-ES" sz="2400" dirty="0" smtClean="0">
                <a:latin typeface="Tahoma" pitchFamily="32" charset="0"/>
              </a:rPr>
              <a:t>Atenas entre </a:t>
            </a:r>
            <a:r>
              <a:rPr lang="gl-ES" altLang="gl-ES" sz="2400" dirty="0">
                <a:latin typeface="Tahoma" pitchFamily="32" charset="0"/>
              </a:rPr>
              <a:t>as </a:t>
            </a:r>
            <a:r>
              <a:rPr lang="gl-ES" altLang="gl-ES" sz="2400" i="1" dirty="0" err="1">
                <a:latin typeface="Tahoma" pitchFamily="32" charset="0"/>
              </a:rPr>
              <a:t>póleis</a:t>
            </a:r>
            <a:r>
              <a:rPr lang="gl-ES" altLang="gl-ES" sz="2400" dirty="0">
                <a:latin typeface="Tahoma" pitchFamily="32" charset="0"/>
              </a:rPr>
              <a:t> da Grecia </a:t>
            </a:r>
            <a:r>
              <a:rPr lang="gl-ES" altLang="gl-ES" sz="2400" dirty="0" smtClean="0">
                <a:latin typeface="Tahoma" pitchFamily="32" charset="0"/>
              </a:rPr>
              <a:t>continental</a:t>
            </a:r>
            <a:endParaRPr lang="gl-ES" altLang="gl-ES" sz="2400" dirty="0">
              <a:latin typeface="Tahoma" pitchFamily="32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l-ES" dirty="0" smtClean="0">
                <a:solidFill>
                  <a:srgbClr val="FFC000"/>
                </a:solidFill>
              </a:rPr>
              <a:t>Liga ático-</a:t>
            </a:r>
            <a:r>
              <a:rPr lang="gl-ES" dirty="0" err="1" smtClean="0">
                <a:solidFill>
                  <a:srgbClr val="FFC000"/>
                </a:solidFill>
              </a:rPr>
              <a:t>délica</a:t>
            </a:r>
            <a:endParaRPr lang="gl-ES" dirty="0">
              <a:solidFill>
                <a:srgbClr val="FFC000"/>
              </a:solidFill>
            </a:endParaRPr>
          </a:p>
        </p:txBody>
      </p:sp>
      <p:pic>
        <p:nvPicPr>
          <p:cNvPr id="10" name="1 Image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412511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1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5715000" y="685800"/>
            <a:ext cx="2817440" cy="4111352"/>
          </a:xfrm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000" dirty="0">
                <a:latin typeface="Tahoma" pitchFamily="32" charset="0"/>
              </a:rPr>
              <a:t>Dispoñían da frota máis poderosa (300 </a:t>
            </a:r>
            <a:r>
              <a:rPr lang="gl-ES" altLang="gl-ES" sz="2000" dirty="0" smtClean="0">
                <a:latin typeface="Tahoma" pitchFamily="32" charset="0"/>
              </a:rPr>
              <a:t>trirremes –</a:t>
            </a:r>
            <a:r>
              <a:rPr lang="gl-ES" altLang="gl-ES" sz="2000" dirty="0" err="1" smtClean="0">
                <a:latin typeface="Tahoma" pitchFamily="32" charset="0"/>
              </a:rPr>
              <a:t>trieras</a:t>
            </a:r>
            <a:r>
              <a:rPr lang="gl-ES" altLang="gl-ES" sz="2000" dirty="0" smtClean="0">
                <a:latin typeface="Tahoma" pitchFamily="32" charset="0"/>
              </a:rPr>
              <a:t>- </a:t>
            </a:r>
            <a:r>
              <a:rPr lang="gl-ES" altLang="gl-ES" sz="2000" dirty="0">
                <a:latin typeface="Tahoma" pitchFamily="32" charset="0"/>
              </a:rPr>
              <a:t>atenienses e algunhas máis dos aliados).</a:t>
            </a:r>
          </a:p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000" dirty="0">
                <a:latin typeface="Tahoma" pitchFamily="32" charset="0"/>
              </a:rPr>
              <a:t>Entre os aliados e as </a:t>
            </a:r>
            <a:r>
              <a:rPr lang="gl-ES" altLang="gl-ES" sz="2000" dirty="0" err="1">
                <a:solidFill>
                  <a:srgbClr val="FFFF00"/>
                </a:solidFill>
                <a:latin typeface="Tahoma" pitchFamily="32" charset="0"/>
              </a:rPr>
              <a:t>cleruquías</a:t>
            </a:r>
            <a:r>
              <a:rPr lang="gl-ES" altLang="gl-ES" sz="2000" dirty="0">
                <a:latin typeface="Tahoma" pitchFamily="32" charset="0"/>
              </a:rPr>
              <a:t> atenienses, dominaba practicamente o Exeo</a:t>
            </a:r>
            <a:r>
              <a:rPr lang="gl-ES" altLang="gl-ES" sz="2000" dirty="0" smtClean="0">
                <a:latin typeface="Tahoma" pitchFamily="32" charset="0"/>
              </a:rPr>
              <a:t>.</a:t>
            </a:r>
            <a:endParaRPr lang="gl-ES" altLang="gl-ES" sz="2000" dirty="0">
              <a:latin typeface="Tahoma" pitchFamily="32" charset="0"/>
            </a:endParaRPr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Confederación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ático-délica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</a:t>
            </a:r>
            <a:r>
              <a:rPr lang="gl-ES" altLang="gl-ES" sz="3200" noProof="0" dirty="0">
                <a:solidFill>
                  <a:srgbClr val="FFC000"/>
                </a:solidFill>
                <a:latin typeface="Tahoma" pitchFamily="32" charset="0"/>
              </a:rPr>
              <a:t>(máis de 200 </a:t>
            </a:r>
            <a:r>
              <a:rPr lang="gl-ES" altLang="gl-ES" sz="3200" i="1" noProof="0" dirty="0" err="1">
                <a:solidFill>
                  <a:srgbClr val="FFC000"/>
                </a:solidFill>
                <a:latin typeface="Tahoma" pitchFamily="32" charset="0"/>
              </a:rPr>
              <a:t>póleis</a:t>
            </a:r>
            <a:r>
              <a:rPr lang="gl-ES" altLang="gl-ES" sz="3200" noProof="0" dirty="0">
                <a:solidFill>
                  <a:srgbClr val="FFC000"/>
                </a:solidFill>
                <a:latin typeface="Tahoma" pitchFamily="32" charset="0"/>
              </a:rPr>
              <a:t>),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liderada por Atenas (478 a.C.)</a:t>
            </a:r>
          </a:p>
        </p:txBody>
      </p:sp>
      <p:pic>
        <p:nvPicPr>
          <p:cNvPr id="6" name="Picture 2" descr="https://upload.wikimedia.org/wikipedia/commons/thumb/9/98/Map_Peloponnesian_War_431_BC-es.svg/1280px-Map_Peloponnesian_War_431_BC-es.svg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65" y="685800"/>
            <a:ext cx="4864409" cy="389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Confederación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ático-délica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</a:t>
            </a:r>
            <a:r>
              <a:rPr lang="gl-ES" altLang="gl-ES" sz="3200" noProof="0" dirty="0">
                <a:solidFill>
                  <a:srgbClr val="FFC000"/>
                </a:solidFill>
                <a:latin typeface="Tahoma" pitchFamily="32" charset="0"/>
              </a:rPr>
              <a:t>(máis de 200 </a:t>
            </a:r>
            <a:r>
              <a:rPr lang="gl-ES" altLang="gl-ES" sz="3200" i="1" noProof="0" dirty="0" err="1">
                <a:solidFill>
                  <a:srgbClr val="FFC000"/>
                </a:solidFill>
                <a:latin typeface="Tahoma" pitchFamily="32" charset="0"/>
              </a:rPr>
              <a:t>póleis</a:t>
            </a:r>
            <a:r>
              <a:rPr lang="gl-ES" altLang="gl-ES" sz="3200" noProof="0" dirty="0">
                <a:solidFill>
                  <a:srgbClr val="FFC000"/>
                </a:solidFill>
                <a:latin typeface="Tahoma" pitchFamily="32" charset="0"/>
              </a:rPr>
              <a:t>),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liderada por Atenas (478 a.C.)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sz="half" idx="1"/>
          </p:nvPr>
        </p:nvSpPr>
        <p:spPr>
          <a:ln/>
        </p:spPr>
        <p:txBody>
          <a:bodyPr>
            <a:normAutofit/>
          </a:bodyPr>
          <a:lstStyle/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 smtClean="0">
                <a:latin typeface="Tahoma" pitchFamily="32" charset="0"/>
              </a:rPr>
              <a:t>En </a:t>
            </a:r>
            <a:r>
              <a:rPr lang="gl-ES" altLang="gl-ES" sz="2800" noProof="0" dirty="0">
                <a:latin typeface="Tahoma" pitchFamily="32" charset="0"/>
              </a:rPr>
              <a:t>Grecia continental contaba co apoio de Platea (Beocia).</a:t>
            </a:r>
          </a:p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Estableceu tamén alianzas con cidades da Magna Grecia e Sicilia.</a:t>
            </a:r>
          </a:p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gl-ES" altLang="gl-ES" sz="2400" noProof="0" dirty="0">
              <a:latin typeface="Tahoma" pitchFamily="32" charset="0"/>
            </a:endParaRPr>
          </a:p>
        </p:txBody>
      </p:sp>
      <p:pic>
        <p:nvPicPr>
          <p:cNvPr id="6" name="Picture 2" descr="https://upload.wikimedia.org/wikipedia/commons/thumb/9/98/Map_Peloponnesian_War_431_BC-es.svg/1280px-Map_Peloponnesian_War_431_BC-es.svg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2458111"/>
            <a:ext cx="3998912" cy="320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8067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467544" y="1124744"/>
            <a:ext cx="4518719" cy="4658283"/>
          </a:xfrm>
          <a:ln/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52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Os aliados achegaban un tributo (</a:t>
            </a:r>
            <a:r>
              <a:rPr lang="gl-ES" altLang="gl-ES" sz="3200" i="1" noProof="0" dirty="0" err="1">
                <a:latin typeface="Tahoma" pitchFamily="32" charset="0"/>
              </a:rPr>
              <a:t>phoros</a:t>
            </a:r>
            <a:r>
              <a:rPr lang="gl-ES" altLang="gl-ES" sz="3200" noProof="0" dirty="0">
                <a:latin typeface="Tahoma" pitchFamily="32" charset="0"/>
              </a:rPr>
              <a:t>) periodicamente para o seu mantemento, ao que se engadían os recursos dos templos, posesores de grandes tesouros.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15" y="692696"/>
            <a:ext cx="2376264" cy="475252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331657" y="5730346"/>
            <a:ext cx="4812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Decreto sobre o </a:t>
            </a:r>
            <a:r>
              <a:rPr lang="es-ES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phoros</a:t>
            </a:r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(447 a.C.)</a:t>
            </a:r>
            <a:endParaRPr lang="gl-E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629" y="2348881"/>
            <a:ext cx="4613371" cy="398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211960" y="476672"/>
            <a:ext cx="4680520" cy="1224135"/>
          </a:xfrm>
          <a:ln/>
        </p:spPr>
        <p:txBody>
          <a:bodyPr>
            <a:normAutofit fontScale="90000"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solidFill>
                  <a:srgbClr val="FFC000"/>
                </a:solidFill>
                <a:latin typeface="Tahoma" pitchFamily="32" charset="0"/>
              </a:rPr>
              <a:t>Liga do Peloponeso </a:t>
            </a:r>
            <a:r>
              <a:rPr lang="gl-ES" altLang="gl-ES" sz="4000" noProof="0" dirty="0">
                <a:latin typeface="Tahoma" pitchFamily="32" charset="0"/>
              </a:rPr>
              <a:t>liderada por Esparta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35496" y="332656"/>
            <a:ext cx="4392489" cy="6208712"/>
          </a:xfrm>
          <a:ln/>
        </p:spPr>
        <p:txBody>
          <a:bodyPr>
            <a:noAutofit/>
          </a:bodyPr>
          <a:lstStyle/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Incluía todo o Peloponeso, agás Argos e Acaia, </a:t>
            </a:r>
            <a:r>
              <a:rPr lang="gl-ES" altLang="gl-ES" sz="3200" noProof="0" dirty="0" err="1">
                <a:latin typeface="Tahoma" pitchFamily="32" charset="0"/>
              </a:rPr>
              <a:t>ademáis</a:t>
            </a:r>
            <a:r>
              <a:rPr lang="gl-ES" altLang="gl-ES" sz="3200" noProof="0" dirty="0">
                <a:latin typeface="Tahoma" pitchFamily="32" charset="0"/>
              </a:rPr>
              <a:t> de </a:t>
            </a:r>
            <a:r>
              <a:rPr lang="gl-ES" altLang="gl-ES" sz="3200" noProof="0" dirty="0" err="1">
                <a:latin typeface="Tahoma" pitchFamily="32" charset="0"/>
              </a:rPr>
              <a:t>Mégara</a:t>
            </a:r>
            <a:r>
              <a:rPr lang="gl-ES" altLang="gl-ES" sz="3200" noProof="0" dirty="0">
                <a:latin typeface="Tahoma" pitchFamily="32" charset="0"/>
              </a:rPr>
              <a:t> e as </a:t>
            </a:r>
            <a:r>
              <a:rPr lang="gl-ES" altLang="gl-ES" sz="3200" noProof="0" dirty="0" err="1">
                <a:latin typeface="Tahoma" pitchFamily="32" charset="0"/>
              </a:rPr>
              <a:t>federaciones</a:t>
            </a:r>
            <a:r>
              <a:rPr lang="gl-ES" altLang="gl-ES" sz="3200" noProof="0" dirty="0">
                <a:latin typeface="Tahoma" pitchFamily="32" charset="0"/>
              </a:rPr>
              <a:t> de </a:t>
            </a:r>
            <a:r>
              <a:rPr lang="gl-ES" altLang="gl-ES" sz="3200" noProof="0" dirty="0" err="1">
                <a:latin typeface="Tahoma" pitchFamily="32" charset="0"/>
              </a:rPr>
              <a:t>Locria</a:t>
            </a:r>
            <a:r>
              <a:rPr lang="gl-ES" altLang="gl-ES" sz="3200" noProof="0" dirty="0">
                <a:latin typeface="Tahoma" pitchFamily="32" charset="0"/>
              </a:rPr>
              <a:t>, Focea e Beocia (excepto Platea). </a:t>
            </a:r>
          </a:p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Contaba tamén con </a:t>
            </a:r>
            <a:r>
              <a:rPr lang="gl-ES" altLang="gl-ES" sz="3200" i="1" noProof="0" dirty="0" err="1">
                <a:latin typeface="Tahoma" pitchFamily="32" charset="0"/>
              </a:rPr>
              <a:t>póleis</a:t>
            </a:r>
            <a:r>
              <a:rPr lang="gl-ES" altLang="gl-ES" sz="3200" noProof="0" dirty="0">
                <a:latin typeface="Tahoma" pitchFamily="32" charset="0"/>
              </a:rPr>
              <a:t> aliadas en Magna Grecia e Sicilia.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67545" y="908720"/>
            <a:ext cx="3384375" cy="5472608"/>
          </a:xfrm>
          <a:ln/>
        </p:spPr>
        <p:txBody>
          <a:bodyPr>
            <a:noAutofit/>
          </a:bodyPr>
          <a:lstStyle/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Posuía o exército de terra máis poderoso (40.000 soldados), pero pouco flexible.</a:t>
            </a:r>
          </a:p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Posuía unha </a:t>
            </a:r>
            <a:r>
              <a:rPr lang="gl-ES" altLang="gl-ES" sz="2800" noProof="0" dirty="0" err="1">
                <a:latin typeface="Tahoma" pitchFamily="32" charset="0"/>
              </a:rPr>
              <a:t>frota</a:t>
            </a:r>
            <a:r>
              <a:rPr lang="gl-ES" altLang="gl-ES" sz="2800" noProof="0" dirty="0">
                <a:latin typeface="Tahoma" pitchFamily="32" charset="0"/>
              </a:rPr>
              <a:t> naval débil e carecía dunhas finanzas propias. </a:t>
            </a:r>
          </a:p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Acudía a Persia para o seu subsidio.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66" y="1124744"/>
            <a:ext cx="462816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240217"/>
            <a:ext cx="2952328" cy="1397149"/>
          </a:xfrm>
          <a:ln/>
        </p:spPr>
        <p:txBody>
          <a:bodyPr>
            <a:norm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Antecedentes da Guerra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sz="half" idx="2"/>
          </p:nvPr>
        </p:nvSpPr>
        <p:spPr>
          <a:xfrm>
            <a:off x="3707904" y="240216"/>
            <a:ext cx="5112568" cy="5565047"/>
          </a:xfrm>
          <a:ln/>
        </p:spPr>
        <p:txBody>
          <a:bodyPr>
            <a:normAutofit lnSpcReduction="10000"/>
          </a:bodyPr>
          <a:lstStyle/>
          <a:p>
            <a:pPr marL="339725" indent="-339725">
              <a:lnSpc>
                <a:spcPct val="90000"/>
              </a:lnSpc>
              <a:spcBef>
                <a:spcPts val="60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600" noProof="0" dirty="0">
                <a:solidFill>
                  <a:srgbClr val="FF7C80"/>
                </a:solidFill>
                <a:latin typeface="Tahoma" pitchFamily="32" charset="0"/>
              </a:rPr>
              <a:t>Conflitos territoriais</a:t>
            </a:r>
            <a:r>
              <a:rPr lang="gl-ES" altLang="gl-ES" sz="3600" noProof="0" dirty="0">
                <a:latin typeface="Tahoma" pitchFamily="32" charset="0"/>
              </a:rPr>
              <a:t>:</a:t>
            </a:r>
          </a:p>
          <a:p>
            <a:pPr marL="739775" lvl="1" indent="-282575">
              <a:lnSpc>
                <a:spcPct val="90000"/>
              </a:lnSpc>
              <a:spcBef>
                <a:spcPts val="500"/>
              </a:spcBef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Guerra entre Esparta e Atenas en 461-445 tras a </a:t>
            </a:r>
            <a:r>
              <a:rPr lang="gl-ES" altLang="gl-ES" sz="2800" noProof="0" dirty="0">
                <a:solidFill>
                  <a:srgbClr val="FFC000"/>
                </a:solidFill>
                <a:latin typeface="Tahoma" pitchFamily="32" charset="0"/>
              </a:rPr>
              <a:t>unión de Tesalia, Argos e </a:t>
            </a:r>
            <a:r>
              <a:rPr lang="gl-ES" altLang="gl-ES" sz="2800" noProof="0" dirty="0" err="1">
                <a:solidFill>
                  <a:srgbClr val="FFC000"/>
                </a:solidFill>
                <a:latin typeface="Tahoma" pitchFamily="32" charset="0"/>
              </a:rPr>
              <a:t>Mégara</a:t>
            </a:r>
            <a:r>
              <a:rPr lang="gl-ES" altLang="gl-ES" sz="2800" noProof="0" dirty="0">
                <a:solidFill>
                  <a:srgbClr val="FFC000"/>
                </a:solidFill>
                <a:latin typeface="Tahoma" pitchFamily="32" charset="0"/>
              </a:rPr>
              <a:t> a Atenas</a:t>
            </a:r>
            <a:r>
              <a:rPr lang="gl-ES" altLang="gl-ES" sz="2800" noProof="0" dirty="0">
                <a:latin typeface="Tahoma" pitchFamily="32" charset="0"/>
              </a:rPr>
              <a:t>, que pasou a controlar o istmo, gañando a inimizade de </a:t>
            </a:r>
            <a:r>
              <a:rPr lang="gl-ES" altLang="gl-ES" sz="2800" noProof="0" dirty="0" err="1">
                <a:solidFill>
                  <a:srgbClr val="FFC000"/>
                </a:solidFill>
                <a:latin typeface="Tahoma" pitchFamily="32" charset="0"/>
              </a:rPr>
              <a:t>Exina</a:t>
            </a:r>
            <a:r>
              <a:rPr lang="gl-ES" altLang="gl-ES" sz="2800" noProof="0" dirty="0">
                <a:solidFill>
                  <a:srgbClr val="FFC000"/>
                </a:solidFill>
                <a:latin typeface="Tahoma" pitchFamily="32" charset="0"/>
              </a:rPr>
              <a:t> e Corinto </a:t>
            </a:r>
            <a:r>
              <a:rPr lang="gl-ES" altLang="gl-ES" sz="2800" noProof="0" dirty="0">
                <a:latin typeface="Tahoma" pitchFamily="32" charset="0"/>
              </a:rPr>
              <a:t>(prexudicados comercialmente)</a:t>
            </a:r>
          </a:p>
          <a:p>
            <a:pPr marL="739775" lvl="1" indent="-282575">
              <a:lnSpc>
                <a:spcPct val="90000"/>
              </a:lnSpc>
              <a:spcBef>
                <a:spcPts val="500"/>
              </a:spcBef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En 445 asínase a </a:t>
            </a:r>
            <a:r>
              <a:rPr lang="gl-ES" altLang="gl-ES" sz="2800" noProof="0" dirty="0">
                <a:solidFill>
                  <a:srgbClr val="FF950E"/>
                </a:solidFill>
                <a:latin typeface="Tahoma" pitchFamily="32" charset="0"/>
              </a:rPr>
              <a:t>Paz dos 30 anos</a:t>
            </a:r>
            <a:r>
              <a:rPr lang="gl-ES" altLang="gl-ES" sz="2800" noProof="0" dirty="0">
                <a:latin typeface="Tahoma" pitchFamily="32" charset="0"/>
              </a:rPr>
              <a:t>: recoñecemento da hexemonía espartana no Peloponeso e de Atenas no Exeo</a:t>
            </a:r>
            <a:r>
              <a:rPr lang="gl-ES" altLang="gl-ES" sz="2800" noProof="0" dirty="0" smtClean="0">
                <a:latin typeface="Tahoma" pitchFamily="32" charset="0"/>
              </a:rPr>
              <a:t>.</a:t>
            </a:r>
            <a:endParaRPr lang="gl-ES" altLang="gl-ES" sz="2800" noProof="0" dirty="0">
              <a:latin typeface="Tahoma" pitchFamily="32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2952328" cy="315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79512" y="5981658"/>
            <a:ext cx="88116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indent="-339725">
              <a:lnSpc>
                <a:spcPct val="90000"/>
              </a:lnSpc>
              <a:spcBef>
                <a:spcPts val="50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dirty="0">
                <a:solidFill>
                  <a:schemeClr val="tx1"/>
                </a:solidFill>
                <a:latin typeface="Tahoma" pitchFamily="32" charset="0"/>
              </a:rPr>
              <a:t>Atenas consolida o seu imperio no Exeo e Mediterráneo </a:t>
            </a:r>
            <a:r>
              <a:rPr lang="gl-ES" altLang="gl-ES" dirty="0" smtClean="0">
                <a:solidFill>
                  <a:schemeClr val="tx1"/>
                </a:solidFill>
                <a:latin typeface="Tahoma" pitchFamily="32" charset="0"/>
              </a:rPr>
              <a:t>oriental. </a:t>
            </a:r>
            <a:r>
              <a:rPr lang="gl-ES" altLang="gl-ES" dirty="0">
                <a:solidFill>
                  <a:schemeClr val="tx1"/>
                </a:solidFill>
                <a:latin typeface="Tahoma" pitchFamily="32" charset="0"/>
              </a:rPr>
              <a:t>Incrementa os foros dos aliados</a:t>
            </a:r>
            <a:endParaRPr lang="gl-ES" altLang="gl-ES" dirty="0">
              <a:solidFill>
                <a:schemeClr val="tx1"/>
              </a:solidFill>
              <a:latin typeface="Tahoma" pitchFamily="3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38600"/>
          </a:xfrm>
          <a:ln/>
        </p:spPr>
        <p:txBody>
          <a:bodyPr>
            <a:normAutofit/>
          </a:bodyPr>
          <a:lstStyle/>
          <a:p>
            <a:pPr indent="-339725">
              <a:lnSpc>
                <a:spcPct val="90000"/>
              </a:lnSpc>
              <a:buClrTx/>
              <a:buSzPct val="75000"/>
              <a:buFontTx/>
              <a:buNone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gl-ES" altLang="gl-ES" noProof="0" dirty="0" err="1">
                <a:latin typeface="Tahoma" pitchFamily="32" charset="0"/>
              </a:rPr>
              <a:t>	</a:t>
            </a:r>
            <a:r>
              <a:rPr lang="gl-ES" altLang="gl-ES" sz="2800" i="1" noProof="0" dirty="0" err="1">
                <a:latin typeface="Tahoma" pitchFamily="32" charset="0"/>
              </a:rPr>
              <a:t>Comezo</a:t>
            </a:r>
            <a:r>
              <a:rPr lang="gl-ES" altLang="gl-ES" sz="2800" i="1" noProof="0" dirty="0">
                <a:latin typeface="Tahoma" pitchFamily="32" charset="0"/>
              </a:rPr>
              <a:t> por escribir as causas desta ruptura e as disputas que levaron a ela para que non chegue o día no que se pregunte de onde naceu semellante guerra. A súa causa inevitable, aínda que non confesa, foi, ao meu xuízo, o poder que acadaran os atenienses e o temor que inspiraban aos lacedemonios, cousas ambas que levaron a estes á guerra.</a:t>
            </a:r>
          </a:p>
        </p:txBody>
      </p:sp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143000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Motivos da guerra: </a:t>
            </a:r>
            <a:r>
              <a:rPr lang="gl-ES" altLang="gl-ES" sz="4000" noProof="0" dirty="0" err="1">
                <a:solidFill>
                  <a:srgbClr val="FFFF00"/>
                </a:solidFill>
                <a:latin typeface="Tahoma" pitchFamily="32" charset="0"/>
              </a:rPr>
              <a:t>Tucídides</a:t>
            </a: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 I, 23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8217414" cy="792088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Motivos da guerra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323528" y="1556792"/>
            <a:ext cx="8064896" cy="4680520"/>
          </a:xfrm>
          <a:ln/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De </a:t>
            </a:r>
            <a:r>
              <a:rPr lang="gl-ES" altLang="gl-ES" sz="3200" u="sng" noProof="0" dirty="0" err="1">
                <a:latin typeface="Tahoma" pitchFamily="32" charset="0"/>
              </a:rPr>
              <a:t>cáracter</a:t>
            </a:r>
            <a:r>
              <a:rPr lang="gl-ES" altLang="gl-ES" sz="3200" u="sng" noProof="0" dirty="0">
                <a:latin typeface="Tahoma" pitchFamily="32" charset="0"/>
              </a:rPr>
              <a:t> político</a:t>
            </a:r>
            <a:r>
              <a:rPr lang="gl-ES" altLang="gl-ES" sz="3200" noProof="0" dirty="0">
                <a:latin typeface="Tahoma" pitchFamily="32" charset="0"/>
              </a:rPr>
              <a:t>: conflito latente entre Atenas, que representaba o modelo de ideoloxía e institucións democráticas, e Esparta, modelo dos estados oligárquicos e aristocráticos.</a:t>
            </a:r>
          </a:p>
          <a:p>
            <a:pPr marL="0" indent="0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gl-ES" altLang="gl-ES" sz="3200" noProof="0" dirty="0">
              <a:latin typeface="Tahoma" pitchFamily="32" charset="0"/>
            </a:endParaRPr>
          </a:p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De </a:t>
            </a:r>
            <a:r>
              <a:rPr lang="gl-ES" altLang="gl-ES" sz="3200" u="sng" noProof="0" dirty="0">
                <a:latin typeface="Tahoma" pitchFamily="32" charset="0"/>
              </a:rPr>
              <a:t>carácter social</a:t>
            </a:r>
            <a:r>
              <a:rPr lang="gl-ES" altLang="gl-ES" sz="3200" noProof="0" dirty="0">
                <a:latin typeface="Tahoma" pitchFamily="32" charset="0"/>
              </a:rPr>
              <a:t>: Sectores comercial e industrial favorables aos réximes democráticos; pequenos e grandes agricultores simpatizantes do modelo espartano.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323528" y="332656"/>
            <a:ext cx="8496944" cy="3139234"/>
          </a:xfrm>
          <a:ln/>
        </p:spPr>
        <p:txBody>
          <a:bodyPr>
            <a:noAutofit/>
          </a:bodyPr>
          <a:lstStyle/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De </a:t>
            </a:r>
            <a:r>
              <a:rPr lang="gl-ES" altLang="gl-ES" sz="3200" u="sng" noProof="0" dirty="0">
                <a:latin typeface="Tahoma" pitchFamily="32" charset="0"/>
              </a:rPr>
              <a:t>carácter económico</a:t>
            </a:r>
            <a:r>
              <a:rPr lang="gl-ES" altLang="gl-ES" sz="3200" noProof="0" dirty="0">
                <a:latin typeface="Tahoma" pitchFamily="32" charset="0"/>
              </a:rPr>
              <a:t>: o control comercial da liga ático- </a:t>
            </a:r>
            <a:r>
              <a:rPr lang="gl-ES" altLang="gl-ES" sz="3200" noProof="0" dirty="0" err="1">
                <a:latin typeface="Tahoma" pitchFamily="32" charset="0"/>
              </a:rPr>
              <a:t>délica</a:t>
            </a:r>
            <a:r>
              <a:rPr lang="gl-ES" altLang="gl-ES" sz="3200" noProof="0" dirty="0">
                <a:latin typeface="Tahoma" pitchFamily="32" charset="0"/>
              </a:rPr>
              <a:t> prexudicaba os intereses de cidades como Corinto, </a:t>
            </a:r>
            <a:r>
              <a:rPr lang="gl-ES" altLang="gl-ES" sz="3200" noProof="0" dirty="0" err="1">
                <a:latin typeface="Tahoma" pitchFamily="32" charset="0"/>
              </a:rPr>
              <a:t>Sición</a:t>
            </a:r>
            <a:r>
              <a:rPr lang="gl-ES" altLang="gl-ES" sz="3200" noProof="0" dirty="0">
                <a:latin typeface="Tahoma" pitchFamily="32" charset="0"/>
              </a:rPr>
              <a:t>, </a:t>
            </a:r>
            <a:r>
              <a:rPr lang="gl-ES" altLang="gl-ES" sz="3200" noProof="0" dirty="0" err="1">
                <a:latin typeface="Tahoma" pitchFamily="32" charset="0"/>
              </a:rPr>
              <a:t>Exina</a:t>
            </a:r>
            <a:r>
              <a:rPr lang="gl-ES" altLang="gl-ES" sz="3200" noProof="0" dirty="0">
                <a:latin typeface="Tahoma" pitchFamily="32" charset="0"/>
              </a:rPr>
              <a:t> e </a:t>
            </a:r>
            <a:r>
              <a:rPr lang="gl-ES" altLang="gl-ES" sz="3200" noProof="0" dirty="0" err="1">
                <a:latin typeface="Tahoma" pitchFamily="32" charset="0"/>
              </a:rPr>
              <a:t>Mégara</a:t>
            </a:r>
            <a:r>
              <a:rPr lang="gl-ES" altLang="gl-ES" sz="3200" noProof="0" dirty="0">
                <a:latin typeface="Tahoma" pitchFamily="32" charset="0"/>
              </a:rPr>
              <a:t>. Estas dúas últimas acabarían dentro do ámbito comercial ateniense. Corinto permaneceu hostil a Atenas.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008" y="3356992"/>
            <a:ext cx="4117722" cy="303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3780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867693"/>
          </a:xfrm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latin typeface="Tahoma" pitchFamily="32" charset="0"/>
              </a:rPr>
              <a:t>Ruptura da paz dos 30 anos.</a:t>
            </a:r>
            <a:r>
              <a:rPr lang="gl-ES" altLang="gl-ES" noProof="0" dirty="0">
                <a:latin typeface="Tahoma" pitchFamily="32" charset="0"/>
              </a:rPr>
              <a:t/>
            </a:r>
            <a:br>
              <a:rPr lang="gl-ES" altLang="gl-ES" noProof="0" dirty="0">
                <a:latin typeface="Tahoma" pitchFamily="32" charset="0"/>
              </a:rPr>
            </a:br>
            <a:r>
              <a:rPr lang="gl-ES" altLang="gl-ES" sz="4000" noProof="0" dirty="0">
                <a:solidFill>
                  <a:srgbClr val="FFC000"/>
                </a:solidFill>
                <a:latin typeface="Tahoma" pitchFamily="32" charset="0"/>
              </a:rPr>
              <a:t>1. Guerra entre </a:t>
            </a:r>
            <a:r>
              <a:rPr lang="gl-ES" altLang="gl-ES" sz="4000" noProof="0" dirty="0" err="1">
                <a:solidFill>
                  <a:srgbClr val="FFC000"/>
                </a:solidFill>
                <a:latin typeface="Tahoma" pitchFamily="32" charset="0"/>
              </a:rPr>
              <a:t>Córcira</a:t>
            </a:r>
            <a:r>
              <a:rPr lang="gl-ES" altLang="gl-ES" sz="4000" noProof="0" dirty="0">
                <a:solidFill>
                  <a:srgbClr val="FFC000"/>
                </a:solidFill>
                <a:latin typeface="Tahoma" pitchFamily="32" charset="0"/>
              </a:rPr>
              <a:t> e Corinto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253616" y="4581128"/>
            <a:ext cx="8712968" cy="2088232"/>
          </a:xfrm>
          <a:ln/>
        </p:spPr>
        <p:txBody>
          <a:bodyPr>
            <a:normAutofit/>
          </a:bodyPr>
          <a:lstStyle/>
          <a:p>
            <a:pPr marL="339725" indent="-339725">
              <a:spcBef>
                <a:spcPts val="5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Envolta en conflitos internos, </a:t>
            </a:r>
            <a:r>
              <a:rPr lang="gl-ES" altLang="gl-ES" sz="2800" noProof="0" dirty="0" err="1">
                <a:latin typeface="Tahoma" pitchFamily="32" charset="0"/>
              </a:rPr>
              <a:t>Epidamno</a:t>
            </a:r>
            <a:r>
              <a:rPr lang="gl-ES" altLang="gl-ES" sz="2800" noProof="0" dirty="0">
                <a:latin typeface="Tahoma" pitchFamily="32" charset="0"/>
              </a:rPr>
              <a:t>, colonia de </a:t>
            </a:r>
            <a:r>
              <a:rPr lang="gl-ES" altLang="gl-ES" sz="2800" noProof="0" dirty="0" err="1">
                <a:latin typeface="Tahoma" pitchFamily="32" charset="0"/>
              </a:rPr>
              <a:t>Córcira</a:t>
            </a:r>
            <a:r>
              <a:rPr lang="gl-ES" altLang="gl-ES" sz="2800" noProof="0" dirty="0">
                <a:latin typeface="Tahoma" pitchFamily="32" charset="0"/>
              </a:rPr>
              <a:t>, ao seu tempo colonia corintia, padece a intervención de Corinto. 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92645"/>
            <a:ext cx="4548645" cy="328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texto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3672408" cy="43924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gl-ES" altLang="gl-ES" sz="3200" dirty="0">
                <a:latin typeface="Tahoma" pitchFamily="32" charset="0"/>
              </a:rPr>
              <a:t>Os oligarcas piden daquela axuda a </a:t>
            </a:r>
            <a:r>
              <a:rPr lang="gl-ES" altLang="gl-ES" sz="3200" dirty="0" err="1">
                <a:latin typeface="Tahoma" pitchFamily="32" charset="0"/>
              </a:rPr>
              <a:t>Córcira</a:t>
            </a:r>
            <a:r>
              <a:rPr lang="gl-ES" altLang="gl-ES" sz="3200" dirty="0">
                <a:latin typeface="Tahoma" pitchFamily="32" charset="0"/>
              </a:rPr>
              <a:t>, resolvéndose o conflito nunha batalla naval na que </a:t>
            </a:r>
            <a:r>
              <a:rPr lang="gl-ES" altLang="gl-ES" sz="3200" dirty="0" err="1">
                <a:latin typeface="Tahoma" pitchFamily="32" charset="0"/>
              </a:rPr>
              <a:t>Corinto</a:t>
            </a:r>
            <a:r>
              <a:rPr lang="gl-ES" altLang="gl-ES" sz="3200" dirty="0">
                <a:latin typeface="Tahoma" pitchFamily="32" charset="0"/>
              </a:rPr>
              <a:t> foi derrotada.</a:t>
            </a:r>
          </a:p>
          <a:p>
            <a:pPr marL="0" indent="0">
              <a:buNone/>
            </a:pPr>
            <a:endParaRPr lang="gl-ES" altLang="gl-ES" sz="3200" noProof="0" dirty="0" smtClean="0">
              <a:latin typeface="Tahoma" pitchFamily="32" charset="0"/>
            </a:endParaRPr>
          </a:p>
          <a:p>
            <a:pPr marL="0" indent="0">
              <a:buNone/>
            </a:pPr>
            <a:r>
              <a:rPr lang="gl-ES" altLang="gl-ES" sz="3200" noProof="0" dirty="0" smtClean="0">
                <a:latin typeface="Tahoma" pitchFamily="32" charset="0"/>
              </a:rPr>
              <a:t>Ante </a:t>
            </a:r>
            <a:r>
              <a:rPr lang="gl-ES" altLang="gl-ES" sz="3200" noProof="0" dirty="0">
                <a:latin typeface="Tahoma" pitchFamily="32" charset="0"/>
              </a:rPr>
              <a:t>a presión corintia, </a:t>
            </a:r>
            <a:r>
              <a:rPr lang="gl-ES" altLang="gl-ES" sz="3200" noProof="0" dirty="0" err="1">
                <a:latin typeface="Tahoma" pitchFamily="32" charset="0"/>
              </a:rPr>
              <a:t>Córcira</a:t>
            </a:r>
            <a:r>
              <a:rPr lang="gl-ES" altLang="gl-ES" sz="3200" noProof="0" dirty="0">
                <a:latin typeface="Tahoma" pitchFamily="32" charset="0"/>
              </a:rPr>
              <a:t> solicita a súa integración na liga ático-</a:t>
            </a:r>
            <a:r>
              <a:rPr lang="gl-ES" altLang="gl-ES" sz="3200" noProof="0" dirty="0" err="1">
                <a:latin typeface="Tahoma" pitchFamily="32" charset="0"/>
              </a:rPr>
              <a:t>délica</a:t>
            </a:r>
            <a:r>
              <a:rPr lang="gl-ES" altLang="gl-ES" sz="3200" noProof="0" dirty="0">
                <a:latin typeface="Tahoma" pitchFamily="32" charset="0"/>
              </a:rPr>
              <a:t> (443 a.C.), que enviou unha frota na súa axuda. </a:t>
            </a:r>
            <a:endParaRPr lang="gl-ES" altLang="gl-ES" sz="3200" noProof="0" dirty="0" smtClean="0">
              <a:latin typeface="Tahoma" pitchFamily="32" charset="0"/>
            </a:endParaRPr>
          </a:p>
          <a:p>
            <a:pPr marL="0" indent="0">
              <a:buNone/>
            </a:pPr>
            <a:r>
              <a:rPr lang="gl-ES" altLang="gl-ES" sz="3200" noProof="0" dirty="0" smtClean="0">
                <a:latin typeface="Tahoma" pitchFamily="32" charset="0"/>
              </a:rPr>
              <a:t>Esta </a:t>
            </a:r>
            <a:r>
              <a:rPr lang="gl-ES" altLang="gl-ES" sz="3200" noProof="0" dirty="0">
                <a:latin typeface="Tahoma" pitchFamily="32" charset="0"/>
              </a:rPr>
              <a:t>acción provocou a perda de influencia de Corinto na zona.</a:t>
            </a:r>
          </a:p>
        </p:txBody>
      </p:sp>
      <p:pic>
        <p:nvPicPr>
          <p:cNvPr id="14338" name="Picture 2" descr="Resultado de imagen de defección de Potidea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095833"/>
            <a:ext cx="3273425" cy="302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24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de potidea greci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801039"/>
            <a:ext cx="2540579" cy="259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5751342" y="692696"/>
            <a:ext cx="3213146" cy="4903439"/>
          </a:xfrm>
        </p:spPr>
        <p:txBody>
          <a:bodyPr>
            <a:normAutofit lnSpcReduction="10000"/>
          </a:bodyPr>
          <a:lstStyle/>
          <a:p>
            <a:r>
              <a:rPr lang="gl-ES" altLang="gl-ES" sz="2400" dirty="0" err="1">
                <a:latin typeface="Tahoma" pitchFamily="32" charset="0"/>
              </a:rPr>
              <a:t>Potidea</a:t>
            </a:r>
            <a:r>
              <a:rPr lang="gl-ES" altLang="gl-ES" sz="2400" dirty="0">
                <a:latin typeface="Tahoma" pitchFamily="32" charset="0"/>
              </a:rPr>
              <a:t> (</a:t>
            </a:r>
            <a:r>
              <a:rPr lang="gl-ES" altLang="gl-ES" sz="2400" dirty="0" err="1">
                <a:latin typeface="Tahoma" pitchFamily="32" charset="0"/>
              </a:rPr>
              <a:t>Calcídica</a:t>
            </a:r>
            <a:r>
              <a:rPr lang="gl-ES" altLang="gl-ES" sz="2400" dirty="0">
                <a:latin typeface="Tahoma" pitchFamily="32" charset="0"/>
              </a:rPr>
              <a:t>), antiga fundación de </a:t>
            </a:r>
            <a:r>
              <a:rPr lang="gl-ES" altLang="gl-ES" sz="2400" dirty="0" err="1">
                <a:latin typeface="Tahoma" pitchFamily="32" charset="0"/>
              </a:rPr>
              <a:t>Corinto</a:t>
            </a:r>
            <a:r>
              <a:rPr lang="gl-ES" altLang="gl-ES" sz="2400" dirty="0">
                <a:latin typeface="Tahoma" pitchFamily="32" charset="0"/>
              </a:rPr>
              <a:t>, de quen recibía maxistrados, pertencía á liga ático-</a:t>
            </a:r>
            <a:r>
              <a:rPr lang="gl-ES" altLang="gl-ES" sz="2400" dirty="0" err="1">
                <a:latin typeface="Tahoma" pitchFamily="32" charset="0"/>
              </a:rPr>
              <a:t>délica</a:t>
            </a:r>
            <a:r>
              <a:rPr lang="gl-ES" altLang="gl-ES" sz="2400" dirty="0">
                <a:latin typeface="Tahoma" pitchFamily="32" charset="0"/>
              </a:rPr>
              <a:t>. </a:t>
            </a:r>
            <a:endParaRPr lang="gl-ES" altLang="gl-ES" sz="2400" dirty="0" smtClean="0">
              <a:latin typeface="Tahoma" pitchFamily="32" charset="0"/>
            </a:endParaRPr>
          </a:p>
          <a:p>
            <a:r>
              <a:rPr lang="gl-ES" altLang="gl-ES" sz="2400" dirty="0" smtClean="0">
                <a:latin typeface="Tahoma" pitchFamily="32" charset="0"/>
              </a:rPr>
              <a:t>Atenas </a:t>
            </a:r>
            <a:r>
              <a:rPr lang="gl-ES" altLang="gl-ES" sz="2400" dirty="0">
                <a:latin typeface="Tahoma" pitchFamily="32" charset="0"/>
              </a:rPr>
              <a:t>impúxolle duras esixencias (derrubar parte das súas murallas, rexeitar aos maxistrados corintios e entregar reféns a Atenas).</a:t>
            </a:r>
          </a:p>
          <a:p>
            <a:endParaRPr lang="gl-ES" dirty="0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5805264"/>
            <a:ext cx="7543800" cy="562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2. A defección de </a:t>
            </a:r>
            <a:r>
              <a:rPr lang="gl-ES" altLang="gl-ES" sz="3600" noProof="0" dirty="0" err="1" smtClean="0">
                <a:solidFill>
                  <a:srgbClr val="FFC000"/>
                </a:solidFill>
                <a:latin typeface="Tahoma" pitchFamily="32" charset="0"/>
              </a:rPr>
              <a:t>Potidea</a:t>
            </a:r>
            <a:r>
              <a:rPr lang="gl-ES" altLang="gl-ES" sz="3600" noProof="0" dirty="0" smtClean="0">
                <a:solidFill>
                  <a:srgbClr val="FFC000"/>
                </a:solidFill>
                <a:latin typeface="Tahoma" pitchFamily="32" charset="0"/>
              </a:rPr>
              <a:t> (resistencia á tiranía de Atenas)</a:t>
            </a:r>
            <a:endParaRPr lang="gl-ES" altLang="gl-ES" sz="3600" noProof="0" dirty="0">
              <a:solidFill>
                <a:srgbClr val="FFC000"/>
              </a:solidFill>
              <a:latin typeface="Tahoma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2453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866775" y="5589240"/>
            <a:ext cx="7543800" cy="914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2. A defección de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Potidea</a:t>
            </a:r>
            <a:endParaRPr lang="gl-ES" altLang="gl-ES" sz="3600" noProof="0" dirty="0">
              <a:solidFill>
                <a:srgbClr val="FFC000"/>
              </a:solidFill>
              <a:latin typeface="Tahoma" pitchFamily="32" charset="0"/>
            </a:endParaRPr>
          </a:p>
        </p:txBody>
      </p:sp>
      <p:sp>
        <p:nvSpPr>
          <p:cNvPr id="14" name="AutoShape 8" descr="Resultado de imagen de defección de Potidea"/>
          <p:cNvSpPr>
            <a:spLocks noGrp="1" noChangeAspect="1" noChangeArrowheads="1"/>
          </p:cNvSpPr>
          <p:nvPr>
            <p:ph type="body" sz="half" idx="2"/>
          </p:nvPr>
        </p:nvSpPr>
        <p:spPr bwMode="auto">
          <a:xfrm>
            <a:off x="5580063" y="908720"/>
            <a:ext cx="316840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gl-ES" altLang="gl-ES" sz="2400" dirty="0">
                <a:latin typeface="Tahoma" pitchFamily="32" charset="0"/>
              </a:rPr>
              <a:t>A colonia buscou apoio en </a:t>
            </a:r>
            <a:r>
              <a:rPr lang="gl-ES" altLang="gl-ES" sz="2400" dirty="0" err="1">
                <a:latin typeface="Tahoma" pitchFamily="32" charset="0"/>
              </a:rPr>
              <a:t>Esparta</a:t>
            </a:r>
            <a:r>
              <a:rPr lang="gl-ES" altLang="gl-ES" sz="2400" dirty="0">
                <a:latin typeface="Tahoma" pitchFamily="32" charset="0"/>
              </a:rPr>
              <a:t>, Macedonia, </a:t>
            </a:r>
            <a:r>
              <a:rPr lang="gl-ES" altLang="gl-ES" sz="2400" dirty="0" err="1">
                <a:latin typeface="Tahoma" pitchFamily="32" charset="0"/>
              </a:rPr>
              <a:t>calcidios</a:t>
            </a:r>
            <a:r>
              <a:rPr lang="gl-ES" altLang="gl-ES" sz="2400" dirty="0">
                <a:latin typeface="Tahoma" pitchFamily="32" charset="0"/>
              </a:rPr>
              <a:t> e beocios, con quen formaron alianza. </a:t>
            </a:r>
            <a:endParaRPr lang="gl-ES" altLang="gl-ES" sz="2400" dirty="0" smtClean="0">
              <a:latin typeface="Tahoma" pitchFamily="32" charset="0"/>
            </a:endParaRPr>
          </a:p>
          <a:p>
            <a:r>
              <a:rPr lang="gl-ES" altLang="gl-ES" sz="2400" dirty="0" smtClean="0">
                <a:latin typeface="Tahoma" pitchFamily="32" charset="0"/>
              </a:rPr>
              <a:t>A </a:t>
            </a:r>
            <a:r>
              <a:rPr lang="gl-ES" altLang="gl-ES" sz="2400" dirty="0">
                <a:latin typeface="Tahoma" pitchFamily="32" charset="0"/>
              </a:rPr>
              <a:t>dificultade do asedio de </a:t>
            </a:r>
            <a:r>
              <a:rPr lang="gl-ES" altLang="gl-ES" sz="2400" dirty="0" err="1">
                <a:latin typeface="Tahoma" pitchFamily="32" charset="0"/>
              </a:rPr>
              <a:t>Potidea</a:t>
            </a:r>
            <a:r>
              <a:rPr lang="gl-ES" altLang="gl-ES" sz="2400" dirty="0">
                <a:latin typeface="Tahoma" pitchFamily="32" charset="0"/>
              </a:rPr>
              <a:t> por Atenas obrigou a esta a reconsiderar o seu interese por manter a cidade </a:t>
            </a:r>
            <a:r>
              <a:rPr lang="gl-ES" altLang="gl-ES" sz="2400" dirty="0" err="1">
                <a:latin typeface="Tahoma" pitchFamily="32" charset="0"/>
              </a:rPr>
              <a:t>calcídica</a:t>
            </a:r>
            <a:r>
              <a:rPr lang="gl-ES" altLang="gl-ES" sz="2400" dirty="0">
                <a:latin typeface="Tahoma" pitchFamily="32" charset="0"/>
              </a:rPr>
              <a:t> dentro da liga.</a:t>
            </a:r>
          </a:p>
          <a:p>
            <a:endParaRPr lang="gl-ES" dirty="0"/>
          </a:p>
        </p:txBody>
      </p:sp>
      <p:pic>
        <p:nvPicPr>
          <p:cNvPr id="11274" name="Picture 10" descr="Resultado de imagen de defección de Potide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42862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459521"/>
            <a:ext cx="8150225" cy="715299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3. O decreto contra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Mégara</a:t>
            </a:r>
            <a:endParaRPr lang="gl-ES" altLang="gl-ES" sz="3600" noProof="0" dirty="0">
              <a:solidFill>
                <a:srgbClr val="FFC000"/>
              </a:solidFill>
              <a:latin typeface="Tahoma" pitchFamily="32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755576" y="1434669"/>
            <a:ext cx="7344816" cy="196185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gl-ES" altLang="gl-ES" sz="2400" dirty="0" err="1">
                <a:latin typeface="Tahoma" pitchFamily="32" charset="0"/>
              </a:rPr>
              <a:t>Pericles</a:t>
            </a:r>
            <a:r>
              <a:rPr lang="gl-ES" altLang="gl-ES" sz="2400" dirty="0">
                <a:latin typeface="Tahoma" pitchFamily="32" charset="0"/>
              </a:rPr>
              <a:t> decreta en 433 un bloqueo mercantil contra </a:t>
            </a:r>
            <a:r>
              <a:rPr lang="gl-ES" altLang="gl-ES" sz="2400" dirty="0" err="1">
                <a:latin typeface="Tahoma" pitchFamily="32" charset="0"/>
              </a:rPr>
              <a:t>Mégara</a:t>
            </a:r>
            <a:r>
              <a:rPr lang="gl-ES" altLang="gl-ES" sz="2400" dirty="0">
                <a:latin typeface="Tahoma" pitchFamily="32" charset="0"/>
              </a:rPr>
              <a:t>, impedindo o seu acceso comercial aos portos de Atenas e os seus aliados. </a:t>
            </a:r>
            <a:endParaRPr lang="gl-ES" altLang="gl-ES" sz="2400" dirty="0" smtClean="0">
              <a:latin typeface="Tahoma" pitchFamily="3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gl-ES" altLang="gl-ES" sz="2400" dirty="0" smtClean="0">
                <a:latin typeface="Tahoma" pitchFamily="32" charset="0"/>
              </a:rPr>
              <a:t>A </a:t>
            </a:r>
            <a:r>
              <a:rPr lang="gl-ES" altLang="gl-ES" sz="2400" dirty="0">
                <a:latin typeface="Tahoma" pitchFamily="32" charset="0"/>
              </a:rPr>
              <a:t>escusa foi que os </a:t>
            </a:r>
            <a:r>
              <a:rPr lang="gl-ES" altLang="gl-ES" sz="2400" dirty="0" err="1">
                <a:latin typeface="Tahoma" pitchFamily="32" charset="0"/>
              </a:rPr>
              <a:t>megarenses</a:t>
            </a:r>
            <a:r>
              <a:rPr lang="gl-ES" altLang="gl-ES" sz="2400" dirty="0">
                <a:latin typeface="Tahoma" pitchFamily="32" charset="0"/>
              </a:rPr>
              <a:t> cultivaban un campo do recinto sagrado de </a:t>
            </a:r>
            <a:r>
              <a:rPr lang="gl-ES" altLang="gl-ES" sz="2400" dirty="0" err="1" smtClean="0">
                <a:latin typeface="Tahoma" pitchFamily="32" charset="0"/>
              </a:rPr>
              <a:t>Eleusis</a:t>
            </a:r>
            <a:r>
              <a:rPr lang="gl-ES" altLang="gl-ES" sz="2400" dirty="0" smtClean="0">
                <a:latin typeface="Tahoma" pitchFamily="32" charset="0"/>
              </a:rPr>
              <a:t>.</a:t>
            </a:r>
          </a:p>
        </p:txBody>
      </p:sp>
      <p:pic>
        <p:nvPicPr>
          <p:cNvPr id="7" name="Picture 2" descr="2011 Dimos Elefsinas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56373"/>
            <a:ext cx="3998912" cy="278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5614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3. O decreto contra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Mégara</a:t>
            </a:r>
            <a:endParaRPr lang="gl-ES" altLang="gl-ES" sz="3600" noProof="0" dirty="0">
              <a:solidFill>
                <a:srgbClr val="FFC000"/>
              </a:solidFill>
              <a:latin typeface="Tahoma" pitchFamily="32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331639" y="1828801"/>
            <a:ext cx="3187607" cy="383244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gl-ES" altLang="gl-ES" sz="2400" dirty="0">
                <a:latin typeface="Tahoma" pitchFamily="32" charset="0"/>
              </a:rPr>
              <a:t>Posiblemente Atenas perseguise anexionarse o territorio </a:t>
            </a:r>
            <a:r>
              <a:rPr lang="gl-ES" altLang="gl-ES" sz="2400" dirty="0" err="1">
                <a:latin typeface="Tahoma" pitchFamily="32" charset="0"/>
              </a:rPr>
              <a:t>megárico</a:t>
            </a:r>
            <a:r>
              <a:rPr lang="gl-ES" altLang="gl-ES" sz="2400" dirty="0">
                <a:latin typeface="Tahoma" pitchFamily="32" charset="0"/>
              </a:rPr>
              <a:t> dada a súa posición estratéxica no istmo de </a:t>
            </a:r>
            <a:r>
              <a:rPr lang="gl-ES" altLang="gl-ES" sz="2400" dirty="0" err="1">
                <a:latin typeface="Tahoma" pitchFamily="32" charset="0"/>
              </a:rPr>
              <a:t>Corinto</a:t>
            </a:r>
            <a:r>
              <a:rPr lang="gl-ES" altLang="gl-ES" sz="2400" dirty="0" smtClean="0">
                <a:latin typeface="Tahoma" pitchFamily="32" charset="0"/>
              </a:rPr>
              <a:t>.</a:t>
            </a:r>
            <a:endParaRPr lang="gl-ES" altLang="gl-ES" sz="2400" dirty="0">
              <a:latin typeface="Tahoma" pitchFamily="3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60032" y="4033640"/>
            <a:ext cx="2416007" cy="218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Resultado de imagen de megara gre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128" y="1916832"/>
            <a:ext cx="2439911" cy="193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4716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768552"/>
          </a:xfrm>
          <a:ln/>
        </p:spPr>
        <p:txBody>
          <a:bodyPr>
            <a:normAutofit/>
          </a:bodyPr>
          <a:lstStyle/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Esparta solicitou a Atenas que se expiase a matanza de </a:t>
            </a:r>
            <a:r>
              <a:rPr lang="gl-ES" altLang="gl-ES" sz="2700" noProof="0" dirty="0" err="1">
                <a:latin typeface="Tahoma" pitchFamily="32" charset="0"/>
              </a:rPr>
              <a:t>Cilón</a:t>
            </a:r>
            <a:r>
              <a:rPr lang="gl-ES" altLang="gl-ES" sz="2700" noProof="0" dirty="0">
                <a:latin typeface="Tahoma" pitchFamily="32" charset="0"/>
              </a:rPr>
              <a:t> (ano 632), considerada un sacrilexio contra </a:t>
            </a:r>
            <a:r>
              <a:rPr lang="gl-ES" altLang="gl-ES" sz="2700" noProof="0" dirty="0" err="1">
                <a:latin typeface="Tahoma" pitchFamily="32" charset="0"/>
              </a:rPr>
              <a:t>Atenea</a:t>
            </a:r>
            <a:r>
              <a:rPr lang="gl-ES" altLang="gl-ES" sz="2700" noProof="0" dirty="0">
                <a:latin typeface="Tahoma" pitchFamily="32" charset="0"/>
              </a:rPr>
              <a:t>, no que se viu envolta a familia dos </a:t>
            </a:r>
            <a:r>
              <a:rPr lang="gl-ES" altLang="gl-ES" sz="2700" noProof="0" dirty="0" err="1">
                <a:latin typeface="Tahoma" pitchFamily="32" charset="0"/>
              </a:rPr>
              <a:t>Alcmeónidas</a:t>
            </a:r>
            <a:r>
              <a:rPr lang="gl-ES" altLang="gl-ES" sz="2700" noProof="0" dirty="0">
                <a:latin typeface="Tahoma" pitchFamily="32" charset="0"/>
              </a:rPr>
              <a:t> (por culpa de </a:t>
            </a:r>
            <a:r>
              <a:rPr lang="gl-ES" altLang="gl-ES" sz="2700" noProof="0" dirty="0" err="1">
                <a:latin typeface="Tahoma" pitchFamily="32" charset="0"/>
              </a:rPr>
              <a:t>Megacles</a:t>
            </a:r>
            <a:r>
              <a:rPr lang="gl-ES" altLang="gl-ES" sz="2700" noProof="0" dirty="0">
                <a:latin typeface="Tahoma" pitchFamily="32" charset="0"/>
              </a:rPr>
              <a:t>, antepasado de </a:t>
            </a:r>
            <a:r>
              <a:rPr lang="gl-ES" altLang="gl-ES" sz="2700" noProof="0" dirty="0" err="1">
                <a:latin typeface="Tahoma" pitchFamily="32" charset="0"/>
              </a:rPr>
              <a:t>Pericles</a:t>
            </a:r>
            <a:r>
              <a:rPr lang="gl-ES" altLang="gl-ES" sz="2700" noProof="0" dirty="0">
                <a:latin typeface="Tahoma" pitchFamily="32" charset="0"/>
              </a:rPr>
              <a:t>)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Máis tarde, esixiu levantar o sitio de </a:t>
            </a:r>
            <a:r>
              <a:rPr lang="gl-ES" altLang="gl-ES" sz="2700" noProof="0" dirty="0" err="1">
                <a:latin typeface="Tahoma" pitchFamily="32" charset="0"/>
              </a:rPr>
              <a:t>Potidea</a:t>
            </a:r>
            <a:r>
              <a:rPr lang="gl-ES" altLang="gl-ES" sz="2700" noProof="0" dirty="0">
                <a:latin typeface="Tahoma" pitchFamily="32" charset="0"/>
              </a:rPr>
              <a:t>, devolver a independencia a </a:t>
            </a:r>
            <a:r>
              <a:rPr lang="gl-ES" altLang="gl-ES" sz="2700" noProof="0" dirty="0" err="1">
                <a:latin typeface="Tahoma" pitchFamily="32" charset="0"/>
              </a:rPr>
              <a:t>Exina</a:t>
            </a:r>
            <a:r>
              <a:rPr lang="gl-ES" altLang="gl-ES" sz="2700" noProof="0" dirty="0">
                <a:latin typeface="Tahoma" pitchFamily="32" charset="0"/>
              </a:rPr>
              <a:t> (</a:t>
            </a:r>
            <a:r>
              <a:rPr lang="gl-ES" altLang="gl-ES" sz="2700" noProof="0" dirty="0" err="1">
                <a:latin typeface="Tahoma" pitchFamily="32" charset="0"/>
              </a:rPr>
              <a:t>sitiada</a:t>
            </a:r>
            <a:r>
              <a:rPr lang="gl-ES" altLang="gl-ES" sz="2700" noProof="0" dirty="0">
                <a:latin typeface="Tahoma" pitchFamily="32" charset="0"/>
              </a:rPr>
              <a:t> e obrigada a unirse á liga ateniense) e levantar o decreto de embargo contra </a:t>
            </a:r>
            <a:r>
              <a:rPr lang="gl-ES" altLang="gl-ES" sz="2700" noProof="0" dirty="0" err="1">
                <a:latin typeface="Tahoma" pitchFamily="32" charset="0"/>
              </a:rPr>
              <a:t>Mégara</a:t>
            </a:r>
            <a:r>
              <a:rPr lang="gl-ES" altLang="gl-ES" sz="2700" noProof="0" dirty="0">
                <a:latin typeface="Tahoma" pitchFamily="32" charset="0"/>
              </a:rPr>
              <a:t>.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solidFill>
                  <a:srgbClr val="FFFF99"/>
                </a:solidFill>
                <a:latin typeface="Tahoma" pitchFamily="32" charset="0"/>
              </a:rPr>
              <a:t>Os atenienses decidiron na </a:t>
            </a:r>
            <a:r>
              <a:rPr lang="gl-ES" altLang="gl-ES" sz="2700" noProof="0" dirty="0" err="1">
                <a:solidFill>
                  <a:srgbClr val="FFFF99"/>
                </a:solidFill>
                <a:latin typeface="Tahoma" pitchFamily="32" charset="0"/>
              </a:rPr>
              <a:t>Eklesía</a:t>
            </a:r>
            <a:r>
              <a:rPr lang="gl-ES" altLang="gl-ES" sz="2700" noProof="0" dirty="0">
                <a:solidFill>
                  <a:srgbClr val="FFFF99"/>
                </a:solidFill>
                <a:latin typeface="Tahoma" pitchFamily="32" charset="0"/>
              </a:rPr>
              <a:t> non ceder ante ningunha destas esixencias.</a:t>
            </a:r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287072" cy="867693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solidFill>
                  <a:srgbClr val="FFC000"/>
                </a:solidFill>
                <a:latin typeface="Tahoma" pitchFamily="32" charset="0"/>
              </a:rPr>
              <a:t>4. Últimas operacións diplomáticas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188" y="5594350"/>
            <a:ext cx="5868987" cy="484188"/>
          </a:xfrm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200" noProof="0" dirty="0">
                <a:solidFill>
                  <a:srgbClr val="000000"/>
                </a:solidFill>
                <a:latin typeface="Tahoma" pitchFamily="32" charset="0"/>
              </a:rPr>
              <a:t>Ruptura da paz dos 30 anos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38600"/>
          </a:xfrm>
          <a:ln/>
        </p:spPr>
        <p:txBody>
          <a:bodyPr/>
          <a:lstStyle/>
          <a:p>
            <a:pPr marL="341313" indent="-339725">
              <a:spcBef>
                <a:spcPts val="700"/>
              </a:spcBef>
              <a:buClrTx/>
              <a:buSzPct val="75000"/>
              <a:buFontTx/>
              <a:buNone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gl-ES" altLang="gl-ES" sz="2800" noProof="0" dirty="0">
              <a:latin typeface="Tahoma" pitchFamily="32" charset="0"/>
            </a:endParaRPr>
          </a:p>
          <a:p>
            <a:pPr marL="341313" indent="-339725">
              <a:spcBef>
                <a:spcPts val="4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gl-ES" altLang="gl-ES" sz="2800" noProof="0" dirty="0">
                <a:latin typeface="Tahoma" pitchFamily="32" charset="0"/>
              </a:rPr>
              <a:t>A guerra </a:t>
            </a:r>
            <a:r>
              <a:rPr lang="gl-ES" altLang="gl-ES" sz="2800" noProof="0" dirty="0" err="1">
                <a:latin typeface="Tahoma" pitchFamily="32" charset="0"/>
              </a:rPr>
              <a:t>arquidámica</a:t>
            </a:r>
            <a:r>
              <a:rPr lang="gl-ES" altLang="gl-ES" sz="2800" noProof="0" dirty="0">
                <a:latin typeface="Tahoma" pitchFamily="32" charset="0"/>
              </a:rPr>
              <a:t>: </a:t>
            </a:r>
            <a:r>
              <a:rPr lang="gl-ES" altLang="gl-ES" sz="2800" noProof="0" dirty="0" err="1">
                <a:latin typeface="Tahoma" pitchFamily="32" charset="0"/>
              </a:rPr>
              <a:t>Arquídamo</a:t>
            </a:r>
            <a:r>
              <a:rPr lang="gl-ES" altLang="gl-ES" sz="2800" noProof="0" dirty="0">
                <a:latin typeface="Tahoma" pitchFamily="32" charset="0"/>
              </a:rPr>
              <a:t> II de Esparta levou a cabo a primeira invasión da Ática. Comeza a “guerra dos 10 anos”, </a:t>
            </a:r>
            <a:r>
              <a:rPr lang="gl-ES" altLang="gl-ES" sz="2800" noProof="0" dirty="0" err="1">
                <a:latin typeface="Tahoma" pitchFamily="32" charset="0"/>
              </a:rPr>
              <a:t>ata…</a:t>
            </a:r>
            <a:endParaRPr lang="gl-ES" altLang="gl-ES" sz="2800" noProof="0" dirty="0">
              <a:latin typeface="Tahoma" pitchFamily="32" charset="0"/>
            </a:endParaRPr>
          </a:p>
          <a:p>
            <a:pPr marL="341313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gl-ES" altLang="gl-ES" sz="2800" noProof="0" dirty="0">
                <a:latin typeface="Tahoma" pitchFamily="32" charset="0"/>
              </a:rPr>
              <a:t>A paz de </a:t>
            </a:r>
            <a:r>
              <a:rPr lang="gl-ES" altLang="gl-ES" sz="2800" noProof="0" dirty="0" err="1">
                <a:latin typeface="Tahoma" pitchFamily="32" charset="0"/>
              </a:rPr>
              <a:t>Nicias</a:t>
            </a:r>
            <a:endParaRPr lang="gl-ES" altLang="gl-ES" sz="2800" noProof="0" dirty="0">
              <a:latin typeface="Tahoma" pitchFamily="32" charset="0"/>
            </a:endParaRPr>
          </a:p>
          <a:p>
            <a:pPr marL="341313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gl-ES" altLang="gl-ES" sz="2800" noProof="0" dirty="0">
                <a:latin typeface="Tahoma" pitchFamily="32" charset="0"/>
              </a:rPr>
              <a:t>A grande expedición a Sicilia</a:t>
            </a:r>
          </a:p>
          <a:p>
            <a:pPr marL="341313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gl-ES" altLang="gl-ES" sz="2800" noProof="0" dirty="0">
                <a:latin typeface="Tahoma" pitchFamily="32" charset="0"/>
              </a:rPr>
              <a:t>A guerra </a:t>
            </a:r>
            <a:r>
              <a:rPr lang="gl-ES" altLang="gl-ES" sz="2800" noProof="0" dirty="0" err="1">
                <a:latin typeface="Tahoma" pitchFamily="32" charset="0"/>
              </a:rPr>
              <a:t>decélica</a:t>
            </a:r>
            <a:endParaRPr lang="gl-ES" altLang="gl-ES" sz="2800" noProof="0" dirty="0">
              <a:latin typeface="Tahoma" pitchFamily="32" charset="0"/>
            </a:endParaRPr>
          </a:p>
        </p:txBody>
      </p:sp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As fases da guerra do Peloponeso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xfrm>
            <a:off x="251520" y="1828800"/>
            <a:ext cx="8640960" cy="4840560"/>
          </a:xfrm>
          <a:ln/>
        </p:spPr>
        <p:txBody>
          <a:bodyPr>
            <a:normAutofit/>
          </a:bodyPr>
          <a:lstStyle/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Os tebanos (beocios, aliados dos espartanos e corintios) atacaron Platea, pero foron masacrados. Atenas evacuou á poboación platense e ática ao interior das súas murallas. Foi daquela cando </a:t>
            </a:r>
            <a:r>
              <a:rPr lang="gl-ES" altLang="gl-ES" sz="2400" noProof="0" dirty="0" err="1">
                <a:latin typeface="Tahoma" pitchFamily="32" charset="0"/>
              </a:rPr>
              <a:t>Pericles</a:t>
            </a:r>
            <a:r>
              <a:rPr lang="gl-ES" altLang="gl-ES" sz="2400" noProof="0" dirty="0">
                <a:latin typeface="Tahoma" pitchFamily="32" charset="0"/>
              </a:rPr>
              <a:t> conseguiu plenos poderes como </a:t>
            </a:r>
            <a:r>
              <a:rPr lang="gl-ES" altLang="gl-ES" sz="2400" i="1" noProof="0" dirty="0">
                <a:latin typeface="Tahoma" pitchFamily="32" charset="0"/>
              </a:rPr>
              <a:t>estratego </a:t>
            </a:r>
            <a:r>
              <a:rPr lang="gl-ES" altLang="gl-ES" sz="2400" i="1" noProof="0" dirty="0" err="1">
                <a:latin typeface="Tahoma" pitchFamily="32" charset="0"/>
              </a:rPr>
              <a:t>autócrator</a:t>
            </a:r>
            <a:r>
              <a:rPr lang="gl-ES" altLang="gl-ES" sz="2400" noProof="0" dirty="0">
                <a:latin typeface="Tahoma" pitchFamily="32" charset="0"/>
              </a:rPr>
              <a:t>.</a:t>
            </a:r>
          </a:p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 err="1">
                <a:latin typeface="Tahoma" pitchFamily="32" charset="0"/>
              </a:rPr>
              <a:t>Arquídamo</a:t>
            </a:r>
            <a:r>
              <a:rPr lang="gl-ES" altLang="gl-ES" sz="2400" noProof="0" dirty="0">
                <a:latin typeface="Tahoma" pitchFamily="32" charset="0"/>
              </a:rPr>
              <a:t> invadiu unha Ática despoboada, arrasouna, pero non conseguiu combater aos hoplitas atenienses, que non presentaron batalla. A cambio, </a:t>
            </a:r>
            <a:r>
              <a:rPr lang="gl-ES" altLang="gl-ES" sz="2400" noProof="0" dirty="0" err="1">
                <a:latin typeface="Tahoma" pitchFamily="32" charset="0"/>
              </a:rPr>
              <a:t>Pericles</a:t>
            </a:r>
            <a:r>
              <a:rPr lang="gl-ES" altLang="gl-ES" sz="2400" noProof="0" dirty="0">
                <a:latin typeface="Tahoma" pitchFamily="32" charset="0"/>
              </a:rPr>
              <a:t> enviou a súa </a:t>
            </a:r>
            <a:r>
              <a:rPr lang="gl-ES" altLang="gl-ES" sz="2400" noProof="0" dirty="0" err="1">
                <a:latin typeface="Tahoma" pitchFamily="32" charset="0"/>
              </a:rPr>
              <a:t>frota</a:t>
            </a:r>
            <a:r>
              <a:rPr lang="gl-ES" altLang="gl-ES" sz="2400" noProof="0" dirty="0">
                <a:latin typeface="Tahoma" pitchFamily="32" charset="0"/>
              </a:rPr>
              <a:t> para atacar </a:t>
            </a:r>
            <a:r>
              <a:rPr lang="gl-ES" altLang="gl-ES" sz="2400" noProof="0" dirty="0" err="1">
                <a:latin typeface="Tahoma" pitchFamily="32" charset="0"/>
              </a:rPr>
              <a:t>Acarnania</a:t>
            </a:r>
            <a:r>
              <a:rPr lang="gl-ES" altLang="gl-ES" sz="2400" noProof="0" dirty="0">
                <a:latin typeface="Tahoma" pitchFamily="32" charset="0"/>
              </a:rPr>
              <a:t> (no oeste) e as costas </a:t>
            </a:r>
            <a:r>
              <a:rPr lang="gl-ES" altLang="gl-ES" sz="2400" noProof="0" dirty="0" err="1">
                <a:latin typeface="Tahoma" pitchFamily="32" charset="0"/>
              </a:rPr>
              <a:t>peloponesias</a:t>
            </a:r>
            <a:r>
              <a:rPr lang="gl-ES" altLang="gl-ES" sz="2400" noProof="0" dirty="0">
                <a:latin typeface="Tahoma" pitchFamily="32" charset="0"/>
              </a:rPr>
              <a:t> de </a:t>
            </a:r>
            <a:r>
              <a:rPr lang="gl-ES" altLang="gl-ES" sz="2400" noProof="0" dirty="0" err="1">
                <a:latin typeface="Tahoma" pitchFamily="32" charset="0"/>
              </a:rPr>
              <a:t>Élide</a:t>
            </a:r>
            <a:r>
              <a:rPr lang="gl-ES" altLang="gl-ES" sz="2400" noProof="0" dirty="0">
                <a:latin typeface="Tahoma" pitchFamily="32" charset="0"/>
              </a:rPr>
              <a:t> e Mesenia.</a:t>
            </a:r>
          </a:p>
          <a:p>
            <a:pPr marL="339725" indent="-339725">
              <a:lnSpc>
                <a:spcPct val="90000"/>
              </a:lnSpc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Esta primeira fase da guerra considerouse un éxito ateniense.</a:t>
            </a:r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143000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A guerra </a:t>
            </a:r>
            <a:r>
              <a:rPr lang="gl-ES" altLang="gl-ES" sz="4000" noProof="0" dirty="0" err="1">
                <a:solidFill>
                  <a:srgbClr val="FFFF00"/>
                </a:solidFill>
                <a:latin typeface="Tahoma" pitchFamily="32" charset="0"/>
              </a:rPr>
              <a:t>arquidámica</a:t>
            </a: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 (431-421)</a:t>
            </a:r>
            <a:r>
              <a:rPr lang="gl-ES" altLang="gl-ES" noProof="0" dirty="0">
                <a:solidFill>
                  <a:srgbClr val="FFFF00"/>
                </a:solidFill>
                <a:latin typeface="Tahoma" pitchFamily="32" charset="0"/>
              </a:rPr>
              <a:t/>
            </a:r>
            <a:br>
              <a:rPr lang="gl-ES" altLang="gl-ES" noProof="0" dirty="0">
                <a:solidFill>
                  <a:srgbClr val="FFFF00"/>
                </a:solidFill>
                <a:latin typeface="Tahoma" pitchFamily="32" charset="0"/>
              </a:rPr>
            </a:br>
            <a:r>
              <a:rPr lang="gl-ES" altLang="gl-ES" sz="2800" noProof="0" dirty="0">
                <a:solidFill>
                  <a:srgbClr val="FFC000"/>
                </a:solidFill>
                <a:latin typeface="Tahoma" pitchFamily="32" charset="0"/>
              </a:rPr>
              <a:t>Fase 1: Mandato de </a:t>
            </a:r>
            <a:r>
              <a:rPr lang="gl-ES" altLang="gl-ES" sz="2800" noProof="0" dirty="0" err="1">
                <a:solidFill>
                  <a:srgbClr val="FFC000"/>
                </a:solidFill>
                <a:latin typeface="Tahoma" pitchFamily="32" charset="0"/>
              </a:rPr>
              <a:t>Pericles</a:t>
            </a:r>
            <a:r>
              <a:rPr lang="gl-ES" altLang="gl-ES" sz="2800" noProof="0" dirty="0">
                <a:solidFill>
                  <a:srgbClr val="FFC000"/>
                </a:solidFill>
                <a:latin typeface="Tahoma" pitchFamily="32" charset="0"/>
              </a:rPr>
              <a:t> (431-29)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2060574"/>
            <a:ext cx="8153400" cy="4536777"/>
          </a:xfrm>
          <a:ln/>
        </p:spPr>
        <p:txBody>
          <a:bodyPr>
            <a:normAutofit fontScale="92500" lnSpcReduction="10000"/>
          </a:bodyPr>
          <a:lstStyle/>
          <a:p>
            <a:pPr marL="339725" indent="-339725"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En 430 a peste asolou unha Atenas inzada de refuxiados, o que obrigou aos lacedemonios a abandonar a Ática. </a:t>
            </a:r>
            <a:r>
              <a:rPr lang="gl-ES" altLang="gl-ES" sz="2700" noProof="0" dirty="0" err="1">
                <a:latin typeface="Tahoma" pitchFamily="32" charset="0"/>
              </a:rPr>
              <a:t>Pericles</a:t>
            </a:r>
            <a:r>
              <a:rPr lang="gl-ES" altLang="gl-ES" sz="2700" noProof="0" dirty="0">
                <a:latin typeface="Tahoma" pitchFamily="32" charset="0"/>
              </a:rPr>
              <a:t> foi vítima da epidemia, deixando un baleiro de poder cuberto por dous demagogos, </a:t>
            </a:r>
            <a:r>
              <a:rPr lang="gl-ES" altLang="gl-ES" sz="2700" noProof="0" dirty="0" err="1">
                <a:latin typeface="Tahoma" pitchFamily="32" charset="0"/>
              </a:rPr>
              <a:t>Cleón</a:t>
            </a:r>
            <a:r>
              <a:rPr lang="gl-ES" altLang="gl-ES" sz="2700" noProof="0" dirty="0">
                <a:latin typeface="Tahoma" pitchFamily="32" charset="0"/>
              </a:rPr>
              <a:t> e </a:t>
            </a:r>
            <a:r>
              <a:rPr lang="gl-ES" altLang="gl-ES" sz="2700" noProof="0" dirty="0" err="1">
                <a:latin typeface="Tahoma" pitchFamily="32" charset="0"/>
              </a:rPr>
              <a:t>Nicias</a:t>
            </a:r>
            <a:r>
              <a:rPr lang="gl-ES" altLang="gl-ES" sz="2700" dirty="0">
                <a:latin typeface="Tahoma" pitchFamily="32" charset="0"/>
              </a:rPr>
              <a:t>.</a:t>
            </a:r>
            <a:endParaRPr lang="gl-ES" altLang="gl-ES" sz="2700" noProof="0" dirty="0">
              <a:latin typeface="Tahoma" pitchFamily="32" charset="0"/>
            </a:endParaRPr>
          </a:p>
          <a:p>
            <a:pPr marL="339725" indent="-339725"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t-BR" altLang="gl-ES" sz="2700" dirty="0">
                <a:latin typeface="Tahoma" pitchFamily="32" charset="0"/>
              </a:rPr>
              <a:t>O </a:t>
            </a:r>
            <a:r>
              <a:rPr lang="pt-BR" altLang="gl-ES" sz="2700" dirty="0" err="1">
                <a:latin typeface="Tahoma" pitchFamily="32" charset="0"/>
              </a:rPr>
              <a:t>demócrata</a:t>
            </a:r>
            <a:r>
              <a:rPr lang="pt-BR" altLang="gl-ES" sz="2700" dirty="0">
                <a:latin typeface="Tahoma" pitchFamily="32" charset="0"/>
              </a:rPr>
              <a:t> radical </a:t>
            </a:r>
            <a:r>
              <a:rPr lang="pt-BR" altLang="gl-ES" sz="2700" dirty="0" err="1">
                <a:latin typeface="Tahoma" pitchFamily="32" charset="0"/>
              </a:rPr>
              <a:t>Cleón</a:t>
            </a:r>
            <a:r>
              <a:rPr lang="pt-BR" altLang="gl-ES" sz="2700" dirty="0">
                <a:latin typeface="Tahoma" pitchFamily="32" charset="0"/>
              </a:rPr>
              <a:t> conseguiu o apoio da </a:t>
            </a:r>
            <a:r>
              <a:rPr lang="pt-BR" altLang="gl-ES" sz="2700" dirty="0" err="1">
                <a:latin typeface="Tahoma" pitchFamily="32" charset="0"/>
              </a:rPr>
              <a:t>Eklesía</a:t>
            </a:r>
            <a:r>
              <a:rPr lang="pt-BR" altLang="gl-ES" sz="2700" dirty="0">
                <a:latin typeface="Tahoma" pitchFamily="32" charset="0"/>
              </a:rPr>
              <a:t>. Venceu na </a:t>
            </a:r>
            <a:r>
              <a:rPr lang="pt-BR" altLang="gl-ES" sz="2700" dirty="0" err="1">
                <a:latin typeface="Tahoma" pitchFamily="32" charset="0"/>
              </a:rPr>
              <a:t>batalla</a:t>
            </a:r>
            <a:r>
              <a:rPr lang="pt-BR" altLang="gl-ES" sz="2700" dirty="0">
                <a:latin typeface="Tahoma" pitchFamily="32" charset="0"/>
              </a:rPr>
              <a:t> de </a:t>
            </a:r>
            <a:r>
              <a:rPr lang="pt-BR" altLang="gl-ES" sz="2700" dirty="0" err="1">
                <a:latin typeface="Tahoma" pitchFamily="32" charset="0"/>
              </a:rPr>
              <a:t>Esfacteria</a:t>
            </a:r>
            <a:r>
              <a:rPr lang="pt-BR" altLang="gl-ES" sz="2700" dirty="0">
                <a:latin typeface="Tahoma" pitchFamily="32" charset="0"/>
              </a:rPr>
              <a:t>. Logo o espartano </a:t>
            </a:r>
            <a:r>
              <a:rPr lang="pt-BR" altLang="gl-ES" sz="2700" dirty="0" err="1">
                <a:latin typeface="Tahoma" pitchFamily="32" charset="0"/>
              </a:rPr>
              <a:t>Brásidas</a:t>
            </a:r>
            <a:r>
              <a:rPr lang="pt-BR" altLang="gl-ES" sz="2700" dirty="0">
                <a:latin typeface="Tahoma" pitchFamily="32" charset="0"/>
              </a:rPr>
              <a:t> tomou </a:t>
            </a:r>
            <a:r>
              <a:rPr lang="pt-BR" altLang="gl-ES" sz="2700" dirty="0" err="1">
                <a:latin typeface="Tahoma" pitchFamily="32" charset="0"/>
              </a:rPr>
              <a:t>Anfípolis</a:t>
            </a:r>
            <a:r>
              <a:rPr lang="pt-BR" altLang="gl-ES" sz="2700" dirty="0">
                <a:latin typeface="Tahoma" pitchFamily="32" charset="0"/>
              </a:rPr>
              <a:t>; no intento por </a:t>
            </a:r>
            <a:r>
              <a:rPr lang="pt-BR" altLang="gl-ES" sz="2700" dirty="0" err="1">
                <a:latin typeface="Tahoma" pitchFamily="32" charset="0"/>
              </a:rPr>
              <a:t>liberala</a:t>
            </a:r>
            <a:r>
              <a:rPr lang="pt-BR" altLang="gl-ES" sz="2700" dirty="0">
                <a:latin typeface="Tahoma" pitchFamily="32" charset="0"/>
              </a:rPr>
              <a:t>, morreu </a:t>
            </a:r>
            <a:r>
              <a:rPr lang="pt-BR" altLang="gl-ES" sz="2700" dirty="0" err="1">
                <a:latin typeface="Tahoma" pitchFamily="32" charset="0"/>
              </a:rPr>
              <a:t>Cleón</a:t>
            </a:r>
            <a:r>
              <a:rPr lang="pt-BR" altLang="gl-ES" sz="2700" dirty="0">
                <a:latin typeface="Tahoma" pitchFamily="32" charset="0"/>
              </a:rPr>
              <a:t>, pero </a:t>
            </a:r>
            <a:r>
              <a:rPr lang="pt-BR" altLang="gl-ES" sz="2700" dirty="0" err="1">
                <a:latin typeface="Tahoma" pitchFamily="32" charset="0"/>
              </a:rPr>
              <a:t>tamén</a:t>
            </a:r>
            <a:r>
              <a:rPr lang="pt-BR" altLang="gl-ES" sz="2700" dirty="0">
                <a:latin typeface="Tahoma" pitchFamily="32" charset="0"/>
              </a:rPr>
              <a:t> </a:t>
            </a:r>
            <a:r>
              <a:rPr lang="pt-BR" altLang="gl-ES" sz="2700" dirty="0" err="1">
                <a:latin typeface="Tahoma" pitchFamily="32" charset="0"/>
              </a:rPr>
              <a:t>Brásidas</a:t>
            </a:r>
            <a:r>
              <a:rPr lang="pt-BR" altLang="gl-ES" sz="2700" dirty="0">
                <a:latin typeface="Tahoma" pitchFamily="32" charset="0"/>
              </a:rPr>
              <a:t>. </a:t>
            </a:r>
          </a:p>
          <a:p>
            <a:pPr marL="339725" indent="-339725"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t-BR" altLang="gl-ES" sz="2700" dirty="0">
                <a:latin typeface="Tahoma" pitchFamily="32" charset="0"/>
              </a:rPr>
              <a:t>Daquela entra </a:t>
            </a:r>
            <a:r>
              <a:rPr lang="pt-BR" altLang="gl-ES" sz="2700" dirty="0" err="1">
                <a:latin typeface="Tahoma" pitchFamily="32" charset="0"/>
              </a:rPr>
              <a:t>en</a:t>
            </a:r>
            <a:r>
              <a:rPr lang="pt-BR" altLang="gl-ES" sz="2700" dirty="0">
                <a:latin typeface="Tahoma" pitchFamily="32" charset="0"/>
              </a:rPr>
              <a:t> </a:t>
            </a:r>
            <a:r>
              <a:rPr lang="pt-BR" altLang="gl-ES" sz="2700" dirty="0" err="1">
                <a:latin typeface="Tahoma" pitchFamily="32" charset="0"/>
              </a:rPr>
              <a:t>escena</a:t>
            </a:r>
            <a:r>
              <a:rPr lang="pt-BR" altLang="gl-ES" sz="2700" dirty="0">
                <a:latin typeface="Tahoma" pitchFamily="32" charset="0"/>
              </a:rPr>
              <a:t> </a:t>
            </a:r>
            <a:r>
              <a:rPr lang="pt-BR" altLang="gl-ES" sz="2700" dirty="0" err="1">
                <a:latin typeface="Tahoma" pitchFamily="32" charset="0"/>
              </a:rPr>
              <a:t>Nicias</a:t>
            </a:r>
            <a:r>
              <a:rPr lang="pt-BR" altLang="gl-ES" sz="2700" dirty="0">
                <a:latin typeface="Tahoma" pitchFamily="32" charset="0"/>
              </a:rPr>
              <a:t> que, </a:t>
            </a:r>
            <a:r>
              <a:rPr lang="pt-BR" altLang="gl-ES" sz="2700" dirty="0" err="1">
                <a:latin typeface="Tahoma" pitchFamily="32" charset="0"/>
              </a:rPr>
              <a:t>co</a:t>
            </a:r>
            <a:r>
              <a:rPr lang="pt-BR" altLang="gl-ES" sz="2700" dirty="0">
                <a:latin typeface="Tahoma" pitchFamily="32" charset="0"/>
              </a:rPr>
              <a:t> seu talante negociador, </a:t>
            </a:r>
            <a:r>
              <a:rPr lang="pt-BR" altLang="gl-ES" sz="2700" dirty="0" err="1">
                <a:latin typeface="Tahoma" pitchFamily="32" charset="0"/>
              </a:rPr>
              <a:t>asina</a:t>
            </a:r>
            <a:r>
              <a:rPr lang="pt-BR" altLang="gl-ES" sz="2700" dirty="0">
                <a:latin typeface="Tahoma" pitchFamily="32" charset="0"/>
              </a:rPr>
              <a:t> a paz </a:t>
            </a:r>
            <a:r>
              <a:rPr lang="pt-BR" altLang="gl-ES" sz="2700" dirty="0" err="1">
                <a:latin typeface="Tahoma" pitchFamily="32" charset="0"/>
              </a:rPr>
              <a:t>con</a:t>
            </a:r>
            <a:r>
              <a:rPr lang="pt-BR" altLang="gl-ES" sz="2700" dirty="0">
                <a:latin typeface="Tahoma" pitchFamily="32" charset="0"/>
              </a:rPr>
              <a:t> Esparta que leva o seu nome, </a:t>
            </a:r>
            <a:r>
              <a:rPr lang="pt-BR" altLang="gl-ES" sz="2700" dirty="0" err="1">
                <a:latin typeface="Tahoma" pitchFamily="32" charset="0"/>
              </a:rPr>
              <a:t>en</a:t>
            </a:r>
            <a:r>
              <a:rPr lang="pt-BR" altLang="gl-ES" sz="2700" dirty="0">
                <a:latin typeface="Tahoma" pitchFamily="32" charset="0"/>
              </a:rPr>
              <a:t> 421 a.C.</a:t>
            </a:r>
            <a:endParaRPr lang="gl-ES" altLang="gl-ES" sz="2700" noProof="0" dirty="0">
              <a:latin typeface="Tahoma" pitchFamily="32" charset="0"/>
            </a:endParaRPr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153400" cy="1143000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A guerra </a:t>
            </a:r>
            <a:r>
              <a:rPr lang="gl-ES" altLang="gl-ES" sz="4000" noProof="0" dirty="0" err="1">
                <a:solidFill>
                  <a:srgbClr val="FFFF00"/>
                </a:solidFill>
                <a:latin typeface="Tahoma" pitchFamily="32" charset="0"/>
              </a:rPr>
              <a:t>arquidámica</a:t>
            </a:r>
            <a: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  <a:t>. </a:t>
            </a:r>
            <a:br>
              <a:rPr lang="gl-ES" altLang="gl-ES" sz="4000" noProof="0" dirty="0">
                <a:solidFill>
                  <a:srgbClr val="FFFF00"/>
                </a:solidFill>
                <a:latin typeface="Tahoma" pitchFamily="32" charset="0"/>
              </a:rPr>
            </a:br>
            <a:r>
              <a:rPr lang="gl-ES" altLang="gl-ES" sz="2600" noProof="0" dirty="0">
                <a:solidFill>
                  <a:srgbClr val="FFC000"/>
                </a:solidFill>
                <a:latin typeface="Tahoma" pitchFamily="32" charset="0"/>
              </a:rPr>
              <a:t>Fase 2: a peste e os sucesores de </a:t>
            </a:r>
            <a:r>
              <a:rPr lang="gl-ES" altLang="gl-ES" sz="2600" noProof="0" dirty="0" err="1">
                <a:solidFill>
                  <a:srgbClr val="FFC000"/>
                </a:solidFill>
                <a:latin typeface="Tahoma" pitchFamily="32" charset="0"/>
              </a:rPr>
              <a:t>Pericles</a:t>
            </a:r>
            <a:r>
              <a:rPr lang="gl-ES" altLang="gl-ES" sz="2600" noProof="0" dirty="0">
                <a:solidFill>
                  <a:srgbClr val="FFC000"/>
                </a:solidFill>
                <a:latin typeface="Tahoma" pitchFamily="32" charset="0"/>
              </a:rPr>
              <a:t> (429-21)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38600"/>
          </a:xfrm>
          <a:ln/>
        </p:spPr>
        <p:txBody>
          <a:bodyPr/>
          <a:lstStyle/>
          <a:p>
            <a:pPr marL="339725" indent="-339725"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Esparta, incitada por Tebas, asediou durante ano e medio Platea, arrasándoa despois. Esparta confiscou o seu territorio, que cedeu en arrendo á veciña Tebas.</a:t>
            </a:r>
          </a:p>
          <a:p>
            <a:pPr marL="339725" indent="-339725">
              <a:lnSpc>
                <a:spcPct val="90000"/>
              </a:lnSpc>
              <a:spcBef>
                <a:spcPts val="675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700" noProof="0" dirty="0">
                <a:latin typeface="Tahoma" pitchFamily="32" charset="0"/>
              </a:rPr>
              <a:t>A illa de Lesbos levantouse contra Atenas a instancias dos oligarcas de </a:t>
            </a:r>
            <a:r>
              <a:rPr lang="gl-ES" altLang="gl-ES" sz="2700" noProof="0" dirty="0" err="1">
                <a:latin typeface="Tahoma" pitchFamily="32" charset="0"/>
              </a:rPr>
              <a:t>Mitilene</a:t>
            </a:r>
            <a:r>
              <a:rPr lang="gl-ES" altLang="gl-ES" sz="2700" noProof="0" dirty="0">
                <a:latin typeface="Tahoma" pitchFamily="32" charset="0"/>
              </a:rPr>
              <a:t>, pero tiveron que capitular tras o asedio da </a:t>
            </a:r>
            <a:r>
              <a:rPr lang="gl-ES" altLang="gl-ES" sz="2700" noProof="0" dirty="0" err="1">
                <a:latin typeface="Tahoma" pitchFamily="32" charset="0"/>
              </a:rPr>
              <a:t>frota</a:t>
            </a:r>
            <a:r>
              <a:rPr lang="gl-ES" altLang="gl-ES" sz="2700" noProof="0" dirty="0">
                <a:latin typeface="Tahoma" pitchFamily="32" charset="0"/>
              </a:rPr>
              <a:t> ateniense en 427. A consecuencia, as terras de </a:t>
            </a:r>
            <a:r>
              <a:rPr lang="gl-ES" altLang="gl-ES" sz="2700" noProof="0" dirty="0" err="1">
                <a:latin typeface="Tahoma" pitchFamily="32" charset="0"/>
              </a:rPr>
              <a:t>Mitilene</a:t>
            </a:r>
            <a:r>
              <a:rPr lang="gl-ES" altLang="gl-ES" sz="2700" noProof="0" dirty="0">
                <a:latin typeface="Tahoma" pitchFamily="32" charset="0"/>
              </a:rPr>
              <a:t> foron repartidas entre </a:t>
            </a:r>
            <a:r>
              <a:rPr lang="gl-ES" altLang="gl-ES" sz="2700" noProof="0" dirty="0" err="1">
                <a:latin typeface="Tahoma" pitchFamily="32" charset="0"/>
              </a:rPr>
              <a:t>clerucos</a:t>
            </a:r>
            <a:r>
              <a:rPr lang="gl-ES" altLang="gl-ES" sz="2700" noProof="0" dirty="0">
                <a:latin typeface="Tahoma" pitchFamily="32" charset="0"/>
              </a:rPr>
              <a:t> atenienses.</a:t>
            </a:r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153400" cy="1143000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Os acontecementos posteriores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768552"/>
          </a:xfrm>
          <a:ln/>
        </p:spPr>
        <p:txBody>
          <a:bodyPr>
            <a:noAutofit/>
          </a:bodyPr>
          <a:lstStyle/>
          <a:p>
            <a:pPr marL="339725" indent="-339725"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guerra civil de </a:t>
            </a:r>
            <a:r>
              <a:rPr lang="gl-ES" altLang="gl-ES" sz="2800" noProof="0" dirty="0" err="1">
                <a:latin typeface="Tahoma" pitchFamily="32" charset="0"/>
              </a:rPr>
              <a:t>Córcira</a:t>
            </a:r>
            <a:r>
              <a:rPr lang="gl-ES" altLang="gl-ES" sz="2800" noProof="0" dirty="0">
                <a:latin typeface="Tahoma" pitchFamily="32" charset="0"/>
              </a:rPr>
              <a:t> (427), entre oligarcas, partidarios de Corinto e a Liga do Peloponeso, e o </a:t>
            </a:r>
            <a:r>
              <a:rPr lang="gl-ES" altLang="gl-ES" sz="2800" i="1" dirty="0" err="1">
                <a:latin typeface="Tahoma" pitchFamily="32" charset="0"/>
              </a:rPr>
              <a:t>dem</a:t>
            </a:r>
            <a:r>
              <a:rPr lang="gl-ES" altLang="gl-ES" sz="2800" i="1" noProof="0" dirty="0">
                <a:latin typeface="Tahoma" pitchFamily="32" charset="0"/>
              </a:rPr>
              <a:t>os</a:t>
            </a:r>
            <a:r>
              <a:rPr lang="gl-ES" altLang="gl-ES" sz="2800" noProof="0" dirty="0">
                <a:latin typeface="Tahoma" pitchFamily="32" charset="0"/>
              </a:rPr>
              <a:t>, partidario da alianza ateniense, arrastrou a ambas as ligas á guerra. Atenas gañouna coa súa </a:t>
            </a:r>
            <a:r>
              <a:rPr lang="gl-ES" altLang="gl-ES" sz="2800" noProof="0" dirty="0" err="1">
                <a:latin typeface="Tahoma" pitchFamily="32" charset="0"/>
              </a:rPr>
              <a:t>frota</a:t>
            </a:r>
            <a:r>
              <a:rPr lang="gl-ES" altLang="gl-ES" sz="2800" noProof="0" dirty="0">
                <a:latin typeface="Tahoma" pitchFamily="32" charset="0"/>
              </a:rPr>
              <a:t>.</a:t>
            </a:r>
          </a:p>
          <a:p>
            <a:pPr marL="339725" indent="-339725"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cidade siciliana de Siracusa (427) intentou </a:t>
            </a:r>
            <a:r>
              <a:rPr lang="gl-ES" altLang="gl-ES" sz="2800" dirty="0" err="1">
                <a:latin typeface="Tahoma" pitchFamily="32" charset="0"/>
              </a:rPr>
              <a:t>expansionarse</a:t>
            </a:r>
            <a:r>
              <a:rPr lang="gl-ES" altLang="gl-ES" sz="2800" noProof="0" dirty="0">
                <a:latin typeface="Tahoma" pitchFamily="32" charset="0"/>
              </a:rPr>
              <a:t> a conta doutras cidades e apoiándose noutras de orixe doria (simpatizantes da liga </a:t>
            </a:r>
            <a:r>
              <a:rPr lang="gl-ES" altLang="gl-ES" sz="2800" noProof="0" dirty="0" err="1">
                <a:latin typeface="Tahoma" pitchFamily="32" charset="0"/>
              </a:rPr>
              <a:t>peloponesia</a:t>
            </a:r>
            <a:r>
              <a:rPr lang="gl-ES" altLang="gl-ES" sz="2800" noProof="0" dirty="0">
                <a:latin typeface="Tahoma" pitchFamily="32" charset="0"/>
              </a:rPr>
              <a:t>). A cidade de </a:t>
            </a:r>
            <a:r>
              <a:rPr lang="gl-ES" altLang="gl-ES" sz="2800" noProof="0" dirty="0" err="1">
                <a:latin typeface="Tahoma" pitchFamily="32" charset="0"/>
              </a:rPr>
              <a:t>Leontinos</a:t>
            </a:r>
            <a:r>
              <a:rPr lang="gl-ES" altLang="gl-ES" sz="2800" noProof="0" dirty="0">
                <a:latin typeface="Tahoma" pitchFamily="32" charset="0"/>
              </a:rPr>
              <a:t> pediu axuda a Atenas, que enviou a “primeira expedición a Sicilia”.</a:t>
            </a:r>
          </a:p>
        </p:txBody>
      </p:sp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153400" cy="1166812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 continuación da guerra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arquidámica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(427-21)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idx="1"/>
          </p:nvPr>
        </p:nvSpPr>
        <p:spPr>
          <a:xfrm>
            <a:off x="99476" y="1268760"/>
            <a:ext cx="9020441" cy="5256584"/>
          </a:xfrm>
          <a:ln/>
        </p:spPr>
        <p:txBody>
          <a:bodyPr>
            <a:noAutofit/>
          </a:bodyPr>
          <a:lstStyle/>
          <a:p>
            <a:pPr marL="339725" indent="-339725"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O estratego </a:t>
            </a:r>
            <a:r>
              <a:rPr lang="gl-ES" altLang="gl-ES" sz="2800" noProof="0" dirty="0" err="1">
                <a:latin typeface="Tahoma" pitchFamily="32" charset="0"/>
              </a:rPr>
              <a:t>Demóstenes</a:t>
            </a:r>
            <a:r>
              <a:rPr lang="gl-ES" altLang="gl-ES" sz="2800" noProof="0" dirty="0">
                <a:latin typeface="Tahoma" pitchFamily="32" charset="0"/>
              </a:rPr>
              <a:t> desembarca na badía de Pilos (Mesenia, en 425), establecendo alí un posto fortificado. Os espartanos, temendo o apoio a unha sublevación dos hilotas ou incluso unha invasión do Peloponeso por esta vía, solicitaron a paz con Atenas, que esta non aceptou, para máis tarde acabar dominando o encrave de Pilos.</a:t>
            </a:r>
          </a:p>
          <a:p>
            <a:pPr marL="339725" indent="-339725">
              <a:spcBef>
                <a:spcPts val="550"/>
              </a:spcBef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Pero Atenas non tardou en perder terreo fronte Esparta cando o xeneral </a:t>
            </a:r>
            <a:r>
              <a:rPr lang="gl-ES" altLang="gl-ES" sz="2800" noProof="0" dirty="0" err="1">
                <a:latin typeface="Tahoma" pitchFamily="32" charset="0"/>
              </a:rPr>
              <a:t>Brásidas</a:t>
            </a:r>
            <a:r>
              <a:rPr lang="gl-ES" altLang="gl-ES" sz="2800" noProof="0" dirty="0">
                <a:latin typeface="Tahoma" pitchFamily="32" charset="0"/>
              </a:rPr>
              <a:t> conseguiu arrebatarlle a Atenas a alianza de varias cidades </a:t>
            </a:r>
            <a:r>
              <a:rPr lang="gl-ES" altLang="gl-ES" sz="2800" noProof="0" dirty="0" err="1">
                <a:latin typeface="Tahoma" pitchFamily="32" charset="0"/>
              </a:rPr>
              <a:t>calcídicas</a:t>
            </a:r>
            <a:r>
              <a:rPr lang="gl-ES" altLang="gl-ES" sz="2800" noProof="0" dirty="0">
                <a:latin typeface="Tahoma" pitchFamily="32" charset="0"/>
              </a:rPr>
              <a:t> (norte do Exeo).</a:t>
            </a:r>
          </a:p>
        </p:txBody>
      </p:sp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153400" cy="891505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Continuación da guerra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arquidámica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(427-21)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>
          <a:xfrm>
            <a:off x="117283" y="1556792"/>
            <a:ext cx="8712968" cy="4968551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A morte de </a:t>
            </a:r>
            <a:r>
              <a:rPr lang="gl-ES" altLang="gl-ES" sz="3200" noProof="0" dirty="0" err="1">
                <a:latin typeface="Tahoma" pitchFamily="32" charset="0"/>
              </a:rPr>
              <a:t>Brásidas</a:t>
            </a:r>
            <a:r>
              <a:rPr lang="gl-ES" altLang="gl-ES" sz="3200" noProof="0" dirty="0">
                <a:latin typeface="Tahoma" pitchFamily="32" charset="0"/>
              </a:rPr>
              <a:t> e </a:t>
            </a:r>
            <a:r>
              <a:rPr lang="gl-ES" altLang="gl-ES" sz="3200" noProof="0" dirty="0" err="1">
                <a:latin typeface="Tahoma" pitchFamily="32" charset="0"/>
              </a:rPr>
              <a:t>Cleón</a:t>
            </a:r>
            <a:r>
              <a:rPr lang="gl-ES" altLang="gl-ES" sz="3200" noProof="0" dirty="0">
                <a:latin typeface="Tahoma" pitchFamily="32" charset="0"/>
              </a:rPr>
              <a:t> </a:t>
            </a:r>
            <a:r>
              <a:rPr lang="gl-ES" altLang="gl-ES" sz="3200" dirty="0">
                <a:latin typeface="Tahoma" pitchFamily="32" charset="0"/>
              </a:rPr>
              <a:t>na batalla de </a:t>
            </a:r>
            <a:r>
              <a:rPr lang="gl-ES" altLang="gl-ES" sz="3200" dirty="0" err="1">
                <a:latin typeface="Tahoma" pitchFamily="32" charset="0"/>
              </a:rPr>
              <a:t>Anfípolis</a:t>
            </a:r>
            <a:r>
              <a:rPr lang="gl-ES" altLang="gl-ES" sz="3200" dirty="0">
                <a:latin typeface="Tahoma" pitchFamily="32" charset="0"/>
              </a:rPr>
              <a:t> de</a:t>
            </a:r>
            <a:r>
              <a:rPr lang="gl-ES" altLang="gl-ES" sz="3200" noProof="0" dirty="0">
                <a:latin typeface="Tahoma" pitchFamily="32" charset="0"/>
              </a:rPr>
              <a:t>u paso ao rei espartano </a:t>
            </a:r>
            <a:r>
              <a:rPr lang="gl-ES" altLang="gl-ES" sz="3200" noProof="0" dirty="0" err="1">
                <a:latin typeface="Tahoma" pitchFamily="32" charset="0"/>
              </a:rPr>
              <a:t>Plistoanacte</a:t>
            </a:r>
            <a:r>
              <a:rPr lang="gl-ES" altLang="gl-ES" sz="3200" noProof="0" dirty="0">
                <a:latin typeface="Tahoma" pitchFamily="32" charset="0"/>
              </a:rPr>
              <a:t>, fillo de </a:t>
            </a:r>
            <a:r>
              <a:rPr lang="gl-ES" altLang="gl-ES" sz="3200" noProof="0" dirty="0" err="1">
                <a:latin typeface="Tahoma" pitchFamily="32" charset="0"/>
              </a:rPr>
              <a:t>Pausanias</a:t>
            </a:r>
            <a:r>
              <a:rPr lang="gl-ES" altLang="gl-ES" sz="3200" noProof="0" dirty="0">
                <a:latin typeface="Tahoma" pitchFamily="32" charset="0"/>
              </a:rPr>
              <a:t>, e a </a:t>
            </a:r>
            <a:r>
              <a:rPr lang="gl-ES" altLang="gl-ES" sz="3200" noProof="0" dirty="0" err="1">
                <a:latin typeface="Tahoma" pitchFamily="32" charset="0"/>
              </a:rPr>
              <a:t>Nicias</a:t>
            </a:r>
            <a:r>
              <a:rPr lang="gl-ES" altLang="gl-ES" sz="3200" noProof="0" dirty="0">
                <a:latin typeface="Tahoma" pitchFamily="32" charset="0"/>
              </a:rPr>
              <a:t> na dirección das políticas de Esparta e Atenas. Foron eles os que decidiron asinar un acordo de paz.</a:t>
            </a:r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153400" cy="1296144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A paz de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Nicias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(421 a.C.)</a:t>
            </a:r>
          </a:p>
        </p:txBody>
      </p:sp>
    </p:spTree>
    <p:extLst>
      <p:ext uri="{BB962C8B-B14F-4D97-AF65-F5344CB8AC3E}">
        <p14:creationId xmlns:p14="http://schemas.microsoft.com/office/powerpoint/2010/main" val="3748143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texto"/>
          <p:cNvSpPr>
            <a:spLocks noGrp="1"/>
          </p:cNvSpPr>
          <p:nvPr>
            <p:ph type="body" sz="half" idx="1"/>
          </p:nvPr>
        </p:nvSpPr>
        <p:spPr>
          <a:xfrm>
            <a:off x="251520" y="404664"/>
            <a:ext cx="3998913" cy="4824536"/>
          </a:xfrm>
        </p:spPr>
        <p:txBody>
          <a:bodyPr anchor="t">
            <a:normAutofit/>
          </a:bodyPr>
          <a:lstStyle/>
          <a:p>
            <a:pPr marL="18288" lvl="1" indent="0">
              <a:buNone/>
            </a:pPr>
            <a:r>
              <a:rPr lang="gl-ES" altLang="gl-ES" sz="2800" u="sng" dirty="0">
                <a:latin typeface="Tahoma" pitchFamily="32" charset="0"/>
              </a:rPr>
              <a:t>Motivos atenienses</a:t>
            </a:r>
            <a:r>
              <a:rPr lang="gl-ES" altLang="gl-ES" sz="2800" dirty="0">
                <a:latin typeface="Tahoma" pitchFamily="32" charset="0"/>
              </a:rPr>
              <a:t>: estaban esgotados e diminuídos pola peste máis o esforzo da guerra, que producira tamén a devastación dos campos e a considerable mingua do seu tesouro.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>
          <a:xfrm>
            <a:off x="4427984" y="404664"/>
            <a:ext cx="4464496" cy="6192688"/>
          </a:xfrm>
        </p:spPr>
        <p:txBody>
          <a:bodyPr anchor="t">
            <a:normAutofit fontScale="92500" lnSpcReduction="20000"/>
          </a:bodyPr>
          <a:lstStyle/>
          <a:p>
            <a:pPr marL="18288" lvl="1" indent="0">
              <a:buNone/>
            </a:pPr>
            <a:r>
              <a:rPr lang="gl-ES" altLang="gl-ES" sz="3200" u="sng" dirty="0">
                <a:latin typeface="Tahoma" pitchFamily="32" charset="0"/>
              </a:rPr>
              <a:t>Motivos espartanos</a:t>
            </a:r>
            <a:r>
              <a:rPr lang="gl-ES" altLang="gl-ES" sz="3200" dirty="0">
                <a:latin typeface="Tahoma" pitchFamily="32" charset="0"/>
              </a:rPr>
              <a:t>: padeceron un forte desgaste e diminución de hoplitas, especialmente debido á toma de reféns tras a conquista de Pilos, polo que </a:t>
            </a:r>
            <a:r>
              <a:rPr lang="gl-ES" altLang="gl-ES" sz="3200" dirty="0" err="1">
                <a:latin typeface="Tahoma" pitchFamily="32" charset="0"/>
              </a:rPr>
              <a:t>anceiaban</a:t>
            </a:r>
            <a:r>
              <a:rPr lang="gl-ES" altLang="gl-ES" sz="3200" dirty="0">
                <a:latin typeface="Tahoma" pitchFamily="32" charset="0"/>
              </a:rPr>
              <a:t> o retorno dos prisioneiros. Ademais, temían constantemente o alzamento dos hilotas, polo que non se podían permitir campañas prolongadas fóra do Peloponeso. 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8339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359080" cy="4840560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Puntos do tratado: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Emprego libre de todos os santuarios panhelénicos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Devolución de cidades, territorios e prisioneiros. As cidades da Liga Ateniense “serán autónomas e pagarán o tributo establecido en tempos de </a:t>
            </a:r>
            <a:r>
              <a:rPr lang="gl-ES" altLang="gl-ES" sz="2800" noProof="0" dirty="0" err="1">
                <a:latin typeface="Tahoma" pitchFamily="32" charset="0"/>
              </a:rPr>
              <a:t>Arístides</a:t>
            </a:r>
            <a:r>
              <a:rPr lang="gl-ES" altLang="gl-ES" sz="2800" noProof="0" dirty="0">
                <a:latin typeface="Tahoma" pitchFamily="32" charset="0"/>
              </a:rPr>
              <a:t>” [478 a.C.], pertencendo libremente á Liga.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Proponse a vixencia do tratado durante 50 anos e pon fin a 10 anos de guerra.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A paz non satisfixo a ninguén. </a:t>
            </a:r>
          </a:p>
        </p:txBody>
      </p:sp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53400" cy="81949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A paz de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Nicias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(421 a.C.)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5295825" y="1340768"/>
            <a:ext cx="3394720" cy="60347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latin typeface="Tahoma" pitchFamily="32" charset="0"/>
              </a:rPr>
              <a:t>O rexeitamento do tratado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07503" y="0"/>
            <a:ext cx="4896543" cy="7029400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Non estaban conformes co tratado vellos aliados de Esparta, que non viron satisfeitas as súas esixencias: corintios, </a:t>
            </a:r>
            <a:r>
              <a:rPr lang="gl-ES" altLang="gl-ES" sz="2800" noProof="0" dirty="0" err="1">
                <a:latin typeface="Tahoma" pitchFamily="32" charset="0"/>
              </a:rPr>
              <a:t>megarenses</a:t>
            </a:r>
            <a:r>
              <a:rPr lang="gl-ES" altLang="gl-ES" sz="2800" noProof="0" dirty="0">
                <a:latin typeface="Tahoma" pitchFamily="32" charset="0"/>
              </a:rPr>
              <a:t>, </a:t>
            </a:r>
            <a:r>
              <a:rPr lang="gl-ES" altLang="gl-ES" sz="2800" noProof="0" dirty="0" err="1">
                <a:latin typeface="Tahoma" pitchFamily="32" charset="0"/>
              </a:rPr>
              <a:t>eleos</a:t>
            </a:r>
            <a:r>
              <a:rPr lang="gl-ES" altLang="gl-ES" sz="2800" noProof="0" dirty="0">
                <a:latin typeface="Tahoma" pitchFamily="32" charset="0"/>
              </a:rPr>
              <a:t>, beocios... 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Creouse entón un </a:t>
            </a:r>
            <a:r>
              <a:rPr lang="gl-ES" altLang="gl-ES" sz="2800" u="sng" noProof="0" dirty="0">
                <a:latin typeface="Tahoma" pitchFamily="32" charset="0"/>
              </a:rPr>
              <a:t>terceiro bloque</a:t>
            </a:r>
            <a:r>
              <a:rPr lang="gl-ES" altLang="gl-ES" sz="2800" noProof="0" dirty="0">
                <a:latin typeface="Tahoma" pitchFamily="32" charset="0"/>
              </a:rPr>
              <a:t> cando se aliaron Corinto, Argos, </a:t>
            </a:r>
            <a:r>
              <a:rPr lang="gl-ES" altLang="gl-ES" sz="2800" noProof="0" dirty="0" err="1">
                <a:latin typeface="Tahoma" pitchFamily="32" charset="0"/>
              </a:rPr>
              <a:t>Mantinea</a:t>
            </a:r>
            <a:r>
              <a:rPr lang="gl-ES" altLang="gl-ES" sz="2800" noProof="0" dirty="0">
                <a:latin typeface="Tahoma" pitchFamily="32" charset="0"/>
              </a:rPr>
              <a:t> e </a:t>
            </a:r>
            <a:r>
              <a:rPr lang="gl-ES" altLang="gl-ES" sz="2800" noProof="0" dirty="0" err="1">
                <a:latin typeface="Tahoma" pitchFamily="32" charset="0"/>
              </a:rPr>
              <a:t>Élide</a:t>
            </a:r>
            <a:r>
              <a:rPr lang="gl-ES" altLang="gl-ES" sz="2800" noProof="0" dirty="0">
                <a:latin typeface="Tahoma" pitchFamily="32" charset="0"/>
              </a:rPr>
              <a:t>, máis algunhas cidades </a:t>
            </a:r>
            <a:r>
              <a:rPr lang="gl-ES" altLang="gl-ES" sz="2800" noProof="0" dirty="0" err="1">
                <a:latin typeface="Tahoma" pitchFamily="32" charset="0"/>
              </a:rPr>
              <a:t>calcídicas</a:t>
            </a:r>
            <a:r>
              <a:rPr lang="gl-ES" altLang="gl-ES" sz="2800" noProof="0" dirty="0">
                <a:latin typeface="Tahoma" pitchFamily="32" charset="0"/>
              </a:rPr>
              <a:t> que non desexaban volver á Liga ateniense.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2420888"/>
            <a:ext cx="3978275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>
          <a:xfrm>
            <a:off x="395536" y="1628800"/>
            <a:ext cx="8291264" cy="4696544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 err="1">
                <a:latin typeface="Tahoma" pitchFamily="32" charset="0"/>
              </a:rPr>
              <a:t>Alcibíades</a:t>
            </a:r>
            <a:r>
              <a:rPr lang="gl-ES" altLang="gl-ES" sz="3200" noProof="0" dirty="0">
                <a:latin typeface="Tahoma" pitchFamily="32" charset="0"/>
              </a:rPr>
              <a:t>, sobriño de </a:t>
            </a:r>
            <a:r>
              <a:rPr lang="gl-ES" altLang="gl-ES" sz="3200" noProof="0" dirty="0" err="1">
                <a:latin typeface="Tahoma" pitchFamily="32" charset="0"/>
              </a:rPr>
              <a:t>Pericles</a:t>
            </a:r>
            <a:r>
              <a:rPr lang="gl-ES" altLang="gl-ES" sz="3200" noProof="0" dirty="0">
                <a:latin typeface="Tahoma" pitchFamily="32" charset="0"/>
              </a:rPr>
              <a:t>, foi elixido </a:t>
            </a:r>
            <a:r>
              <a:rPr lang="gl-ES" altLang="gl-ES" sz="3200" noProof="0" dirty="0" err="1">
                <a:latin typeface="Tahoma" pitchFamily="32" charset="0"/>
              </a:rPr>
              <a:t>estratega</a:t>
            </a:r>
            <a:r>
              <a:rPr lang="gl-ES" altLang="gl-ES" sz="3200" noProof="0" dirty="0">
                <a:latin typeface="Tahoma" pitchFamily="32" charset="0"/>
              </a:rPr>
              <a:t> en 420 e conseguiu que Atenas asinase a coñecida como “</a:t>
            </a:r>
            <a:r>
              <a:rPr lang="gl-ES" altLang="gl-ES" sz="3200" noProof="0" dirty="0" err="1">
                <a:latin typeface="Tahoma" pitchFamily="32" charset="0"/>
              </a:rPr>
              <a:t>cuádruple</a:t>
            </a:r>
            <a:r>
              <a:rPr lang="gl-ES" altLang="gl-ES" sz="3200" noProof="0" dirty="0">
                <a:latin typeface="Tahoma" pitchFamily="32" charset="0"/>
              </a:rPr>
              <a:t> alianza”, un pacto defensivo con Argos, </a:t>
            </a:r>
            <a:r>
              <a:rPr lang="gl-ES" altLang="gl-ES" sz="3200" noProof="0" dirty="0" err="1">
                <a:latin typeface="Tahoma" pitchFamily="32" charset="0"/>
              </a:rPr>
              <a:t>Mantinea</a:t>
            </a:r>
            <a:r>
              <a:rPr lang="gl-ES" altLang="gl-ES" sz="3200" noProof="0" dirty="0">
                <a:latin typeface="Tahoma" pitchFamily="32" charset="0"/>
              </a:rPr>
              <a:t> e </a:t>
            </a:r>
            <a:r>
              <a:rPr lang="gl-ES" altLang="gl-ES" sz="3200" noProof="0" dirty="0" err="1">
                <a:latin typeface="Tahoma" pitchFamily="32" charset="0"/>
              </a:rPr>
              <a:t>Élide</a:t>
            </a:r>
            <a:r>
              <a:rPr lang="gl-ES" altLang="gl-ES" sz="3200" noProof="0" dirty="0">
                <a:latin typeface="Tahoma" pitchFamily="32" charset="0"/>
              </a:rPr>
              <a:t> (todas elas contrarias á Paz de </a:t>
            </a:r>
            <a:r>
              <a:rPr lang="gl-ES" altLang="gl-ES" sz="3200" noProof="0" dirty="0" err="1">
                <a:latin typeface="Tahoma" pitchFamily="32" charset="0"/>
              </a:rPr>
              <a:t>Nicias</a:t>
            </a:r>
            <a:r>
              <a:rPr lang="gl-ES" altLang="gl-ES" sz="3200" noProof="0" dirty="0">
                <a:latin typeface="Tahoma" pitchFamily="32" charset="0"/>
              </a:rPr>
              <a:t>).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Todas estas </a:t>
            </a:r>
            <a:r>
              <a:rPr lang="gl-ES" altLang="gl-ES" sz="3200" noProof="0" dirty="0" err="1">
                <a:latin typeface="Tahoma" pitchFamily="32" charset="0"/>
              </a:rPr>
              <a:t>póleis</a:t>
            </a:r>
            <a:r>
              <a:rPr lang="gl-ES" altLang="gl-ES" sz="3200" noProof="0" dirty="0">
                <a:latin typeface="Tahoma" pitchFamily="32" charset="0"/>
              </a:rPr>
              <a:t> estaban comprometidas por moi diferentes pactos e tratados individuais, formando unha rede que podía quebrarse facilmente.</a:t>
            </a:r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8153400" cy="864096"/>
          </a:xfrm>
          <a:ln/>
        </p:spPr>
        <p:txBody>
          <a:bodyPr>
            <a:norm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Alcibíades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e a </a:t>
            </a: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Cuádruple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Alianza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5403837" y="908720"/>
            <a:ext cx="3178696" cy="603473"/>
          </a:xfrm>
          <a:ln/>
        </p:spPr>
        <p:txBody>
          <a:bodyPr>
            <a:no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 err="1">
                <a:latin typeface="Tahoma" pitchFamily="32" charset="0"/>
              </a:rPr>
              <a:t>Mantinea</a:t>
            </a:r>
            <a:endParaRPr lang="gl-ES" altLang="gl-ES" sz="3600" noProof="0" dirty="0">
              <a:latin typeface="Tahoma" pitchFamily="32" charset="0"/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251520" y="1381050"/>
            <a:ext cx="4608512" cy="4259263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No ano 419 Argos atacou á próxima </a:t>
            </a:r>
            <a:r>
              <a:rPr lang="gl-ES" altLang="gl-ES" sz="2800" noProof="0" dirty="0" err="1">
                <a:latin typeface="Tahoma" pitchFamily="32" charset="0"/>
              </a:rPr>
              <a:t>Epidauro</a:t>
            </a:r>
            <a:r>
              <a:rPr lang="gl-ES" altLang="gl-ES" sz="2800" noProof="0" dirty="0">
                <a:latin typeface="Tahoma" pitchFamily="32" charset="0"/>
              </a:rPr>
              <a:t>, aliada de Esparta, que acudiu a asistila e invadiu a </a:t>
            </a:r>
            <a:r>
              <a:rPr lang="gl-ES" altLang="gl-ES" sz="2800" noProof="0" dirty="0" err="1">
                <a:latin typeface="Tahoma" pitchFamily="32" charset="0"/>
              </a:rPr>
              <a:t>Argólida</a:t>
            </a:r>
            <a:r>
              <a:rPr lang="gl-ES" altLang="gl-ES" sz="2800" noProof="0" dirty="0">
                <a:latin typeface="Tahoma" pitchFamily="32" charset="0"/>
              </a:rPr>
              <a:t>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Daquela, </a:t>
            </a:r>
            <a:r>
              <a:rPr lang="gl-ES" altLang="gl-ES" sz="2800" noProof="0" dirty="0" err="1">
                <a:latin typeface="Tahoma" pitchFamily="32" charset="0"/>
              </a:rPr>
              <a:t>Élide</a:t>
            </a:r>
            <a:r>
              <a:rPr lang="gl-ES" altLang="gl-ES" sz="2800" noProof="0" dirty="0">
                <a:latin typeface="Tahoma" pitchFamily="32" charset="0"/>
              </a:rPr>
              <a:t>, </a:t>
            </a:r>
            <a:r>
              <a:rPr lang="gl-ES" altLang="gl-ES" sz="2800" noProof="0" dirty="0" err="1">
                <a:latin typeface="Tahoma" pitchFamily="32" charset="0"/>
              </a:rPr>
              <a:t>Mantinea</a:t>
            </a:r>
            <a:r>
              <a:rPr lang="gl-ES" altLang="gl-ES" sz="2800" noProof="0" dirty="0">
                <a:latin typeface="Tahoma" pitchFamily="32" charset="0"/>
              </a:rPr>
              <a:t> e Atenas, introducíronse na chaira de </a:t>
            </a:r>
            <a:r>
              <a:rPr lang="gl-ES" altLang="gl-ES" sz="2800" noProof="0" dirty="0" err="1">
                <a:latin typeface="Tahoma" pitchFamily="32" charset="0"/>
              </a:rPr>
              <a:t>Arcadia</a:t>
            </a:r>
            <a:r>
              <a:rPr lang="gl-ES" altLang="gl-ES" sz="2800" noProof="0" dirty="0">
                <a:latin typeface="Tahoma" pitchFamily="32" charset="0"/>
              </a:rPr>
              <a:t>, aliada de Esparta. O rei </a:t>
            </a:r>
            <a:r>
              <a:rPr lang="gl-ES" altLang="gl-ES" sz="2800" noProof="0" dirty="0" err="1">
                <a:latin typeface="Tahoma" pitchFamily="32" charset="0"/>
              </a:rPr>
              <a:t>Agis</a:t>
            </a:r>
            <a:r>
              <a:rPr lang="gl-ES" altLang="gl-ES" sz="2800" noProof="0" dirty="0">
                <a:latin typeface="Tahoma" pitchFamily="32" charset="0"/>
              </a:rPr>
              <a:t> venceu á </a:t>
            </a:r>
            <a:r>
              <a:rPr lang="gl-ES" altLang="gl-ES" sz="2800" noProof="0" dirty="0" err="1">
                <a:latin typeface="Tahoma" pitchFamily="32" charset="0"/>
              </a:rPr>
              <a:t>cuádruple</a:t>
            </a:r>
            <a:r>
              <a:rPr lang="gl-ES" altLang="gl-ES" sz="2800" noProof="0" dirty="0">
                <a:latin typeface="Tahoma" pitchFamily="32" charset="0"/>
              </a:rPr>
              <a:t> alianza en </a:t>
            </a:r>
            <a:r>
              <a:rPr lang="gl-ES" altLang="gl-ES" sz="2800" noProof="0" dirty="0" err="1">
                <a:latin typeface="Tahoma" pitchFamily="32" charset="0"/>
              </a:rPr>
              <a:t>Mantinea</a:t>
            </a:r>
            <a:r>
              <a:rPr lang="gl-ES" altLang="gl-ES" sz="2800" noProof="0" dirty="0">
                <a:latin typeface="Tahoma" pitchFamily="32" charset="0"/>
              </a:rPr>
              <a:t>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Esparta recuperou a súa hexemonía sobre a Liga do Peloponeso.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16832"/>
            <a:ext cx="3978275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6084282" y="260648"/>
            <a:ext cx="2160110" cy="819497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 err="1">
                <a:latin typeface="Tahoma" pitchFamily="32" charset="0"/>
              </a:rPr>
              <a:t>Melos</a:t>
            </a:r>
            <a:endParaRPr lang="gl-ES" altLang="gl-ES" sz="3600" noProof="0" dirty="0">
              <a:latin typeface="Tahoma" pitchFamily="32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07504" y="188640"/>
            <a:ext cx="4968552" cy="6147073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Tras o fracaso de </a:t>
            </a:r>
            <a:r>
              <a:rPr lang="gl-ES" altLang="gl-ES" sz="2800" noProof="0" dirty="0" err="1">
                <a:latin typeface="Tahoma" pitchFamily="32" charset="0"/>
              </a:rPr>
              <a:t>Mantinea</a:t>
            </a:r>
            <a:r>
              <a:rPr lang="gl-ES" altLang="gl-ES" sz="2800" noProof="0" dirty="0">
                <a:latin typeface="Tahoma" pitchFamily="32" charset="0"/>
              </a:rPr>
              <a:t>, </a:t>
            </a:r>
            <a:r>
              <a:rPr lang="gl-ES" altLang="gl-ES" sz="2800" noProof="0" dirty="0" err="1">
                <a:latin typeface="Tahoma" pitchFamily="32" charset="0"/>
              </a:rPr>
              <a:t>Alcíbiades</a:t>
            </a:r>
            <a:r>
              <a:rPr lang="gl-ES" altLang="gl-ES" sz="2800" noProof="0" dirty="0">
                <a:latin typeface="Tahoma" pitchFamily="32" charset="0"/>
              </a:rPr>
              <a:t> intenta estender de novo o imperialismo ateniense sobre o Exeo.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illa de </a:t>
            </a:r>
            <a:r>
              <a:rPr lang="gl-ES" altLang="gl-ES" sz="2800" noProof="0" dirty="0" err="1">
                <a:latin typeface="Tahoma" pitchFamily="32" charset="0"/>
              </a:rPr>
              <a:t>Melos</a:t>
            </a:r>
            <a:r>
              <a:rPr lang="gl-ES" altLang="gl-ES" sz="2800" noProof="0" dirty="0">
                <a:latin typeface="Tahoma" pitchFamily="32" charset="0"/>
              </a:rPr>
              <a:t>, vella colonia espartana, quería manterse neutral e deixar de pagar tributo a Atenas, como lle permitía a paz de </a:t>
            </a:r>
            <a:r>
              <a:rPr lang="gl-ES" altLang="gl-ES" sz="2800" noProof="0" dirty="0" err="1">
                <a:latin typeface="Tahoma" pitchFamily="32" charset="0"/>
              </a:rPr>
              <a:t>Nicias</a:t>
            </a:r>
            <a:r>
              <a:rPr lang="gl-ES" altLang="gl-ES" sz="2800" noProof="0" dirty="0">
                <a:latin typeface="Tahoma" pitchFamily="32" charset="0"/>
              </a:rPr>
              <a:t>. Pero entón Atenas acusouna de traizón e declaroulle a guerra.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0"/>
          <a:stretch/>
        </p:blipFill>
        <p:spPr bwMode="auto">
          <a:xfrm>
            <a:off x="5868144" y="1196752"/>
            <a:ext cx="2592387" cy="245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2 Marcador de contenido"/>
          <p:cNvSpPr>
            <a:spLocks noGrp="1"/>
          </p:cNvSpPr>
          <p:nvPr>
            <p:ph sz="quarter" idx="13"/>
          </p:nvPr>
        </p:nvSpPr>
        <p:spPr>
          <a:xfrm>
            <a:off x="5292080" y="3789040"/>
            <a:ext cx="3659880" cy="2736304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gl-ES" altLang="gl-ES" sz="2400" dirty="0" err="1">
                <a:latin typeface="Tahoma" pitchFamily="32" charset="0"/>
              </a:rPr>
              <a:t>Melos</a:t>
            </a:r>
            <a:r>
              <a:rPr lang="gl-ES" altLang="gl-ES" sz="2400" dirty="0">
                <a:latin typeface="Tahoma" pitchFamily="32" charset="0"/>
              </a:rPr>
              <a:t> foi asediada e conquistada en 415. Os seus homes foron executados e as mulleres e os nenos vendidos como escravos. Logo enviaron 500 </a:t>
            </a:r>
            <a:r>
              <a:rPr lang="gl-ES" altLang="gl-ES" sz="2400" dirty="0" err="1">
                <a:latin typeface="Tahoma" pitchFamily="32" charset="0"/>
              </a:rPr>
              <a:t>clerucos</a:t>
            </a:r>
            <a:r>
              <a:rPr lang="gl-ES" altLang="gl-ES" sz="2400" dirty="0">
                <a:latin typeface="Tahoma" pitchFamily="32" charset="0"/>
              </a:rPr>
              <a:t> á cidade.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136904" cy="936104"/>
          </a:xfrm>
          <a:ln/>
        </p:spPr>
        <p:txBody>
          <a:bodyPr>
            <a:noAutofit/>
          </a:bodyPr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200" noProof="0" dirty="0">
                <a:solidFill>
                  <a:srgbClr val="FFFF00"/>
                </a:solidFill>
                <a:latin typeface="Tahoma" pitchFamily="32" charset="0"/>
              </a:rPr>
              <a:t>A grande expedición a Sicilia (415-413 a.C.)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79512" y="3511203"/>
            <a:ext cx="8640960" cy="3096344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effectLst/>
                <a:latin typeface="Tahoma" pitchFamily="32" charset="0"/>
              </a:rPr>
              <a:t>Os conflitos entre as cidades sicilianas, ameazadas polas ansias expansionistas de Siracusa, provocaron que </a:t>
            </a:r>
            <a:r>
              <a:rPr lang="gl-ES" altLang="gl-ES" sz="3200" noProof="0" dirty="0" err="1">
                <a:effectLst/>
                <a:latin typeface="Tahoma" pitchFamily="32" charset="0"/>
              </a:rPr>
              <a:t>Segesta</a:t>
            </a:r>
            <a:r>
              <a:rPr lang="gl-ES" altLang="gl-ES" sz="3200" noProof="0" dirty="0">
                <a:effectLst/>
                <a:latin typeface="Tahoma" pitchFamily="32" charset="0"/>
              </a:rPr>
              <a:t> solicitase a axuda de Atenas, que se prestou a intervir ante a perspectiva de ampliar a súa área de influencia.</a:t>
            </a:r>
            <a:endParaRPr lang="gl-ES" altLang="gl-ES" sz="2800" noProof="0" dirty="0">
              <a:effectLst/>
              <a:latin typeface="Tahoma" pitchFamily="32" charset="0"/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3299033" cy="209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352928" cy="255460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gl-ES" altLang="gl-ES" sz="3200" dirty="0" err="1">
                <a:effectLst/>
                <a:latin typeface="Tahoma" pitchFamily="32" charset="0"/>
              </a:rPr>
              <a:t>Alcibíades</a:t>
            </a:r>
            <a:r>
              <a:rPr lang="gl-ES" altLang="gl-ES" sz="3200" dirty="0">
                <a:effectLst/>
                <a:latin typeface="Tahoma" pitchFamily="32" charset="0"/>
              </a:rPr>
              <a:t>, </a:t>
            </a:r>
            <a:r>
              <a:rPr lang="gl-ES" altLang="gl-ES" sz="3200" dirty="0" err="1">
                <a:effectLst/>
                <a:latin typeface="Tahoma" pitchFamily="32" charset="0"/>
              </a:rPr>
              <a:t>Nicias</a:t>
            </a:r>
            <a:r>
              <a:rPr lang="gl-ES" altLang="gl-ES" sz="3200" dirty="0">
                <a:effectLst/>
                <a:latin typeface="Tahoma" pitchFamily="32" charset="0"/>
              </a:rPr>
              <a:t> e </a:t>
            </a:r>
            <a:r>
              <a:rPr lang="gl-ES" altLang="gl-ES" sz="3200" dirty="0" err="1">
                <a:effectLst/>
                <a:latin typeface="Tahoma" pitchFamily="32" charset="0"/>
              </a:rPr>
              <a:t>Lámaco</a:t>
            </a:r>
            <a:r>
              <a:rPr lang="gl-ES" altLang="gl-ES" sz="3200" dirty="0">
                <a:effectLst/>
                <a:latin typeface="Tahoma" pitchFamily="32" charset="0"/>
              </a:rPr>
              <a:t> recibiron poderes extraordinarios como </a:t>
            </a:r>
            <a:r>
              <a:rPr lang="gl-ES" altLang="gl-ES" sz="3200" dirty="0" err="1">
                <a:effectLst/>
                <a:latin typeface="Tahoma" pitchFamily="32" charset="0"/>
              </a:rPr>
              <a:t>estrategas</a:t>
            </a:r>
            <a:r>
              <a:rPr lang="gl-ES" altLang="gl-ES" sz="3200" dirty="0">
                <a:effectLst/>
                <a:latin typeface="Tahoma" pitchFamily="32" charset="0"/>
              </a:rPr>
              <a:t> para preparar a expedición, para a que se mobilizaron inxentes recursos, humanos e económicos, tanto atenienses como aliados.</a:t>
            </a:r>
            <a:endParaRPr lang="gl-ES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068960"/>
            <a:ext cx="89154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27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271564" y="260648"/>
            <a:ext cx="4660476" cy="6264696"/>
          </a:xfrm>
          <a:ln/>
        </p:spPr>
        <p:txBody>
          <a:bodyPr>
            <a:normAutofit fontScale="92500"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 err="1">
                <a:latin typeface="Tahoma" pitchFamily="32" charset="0"/>
              </a:rPr>
              <a:t>Alcibíades</a:t>
            </a:r>
            <a:r>
              <a:rPr lang="gl-ES" altLang="gl-ES" sz="2800" noProof="0" dirty="0">
                <a:latin typeface="Tahoma" pitchFamily="32" charset="0"/>
              </a:rPr>
              <a:t>, acusado de impiedade en Atenas, desertou e fuxiu a Esparta, onde conseguiu mobilizar forzas para acudir en axuda de Siracusa, daquela </a:t>
            </a:r>
            <a:r>
              <a:rPr lang="gl-ES" altLang="gl-ES" sz="2800" noProof="0" dirty="0" err="1">
                <a:latin typeface="Tahoma" pitchFamily="32" charset="0"/>
              </a:rPr>
              <a:t>sitiada</a:t>
            </a:r>
            <a:r>
              <a:rPr lang="gl-ES" altLang="gl-ES" sz="2800" noProof="0" dirty="0">
                <a:latin typeface="Tahoma" pitchFamily="32" charset="0"/>
              </a:rPr>
              <a:t> polos atenienses (414 a.C.)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Rota a paz de </a:t>
            </a:r>
            <a:r>
              <a:rPr lang="gl-ES" altLang="gl-ES" sz="2800" noProof="0" dirty="0" err="1">
                <a:latin typeface="Tahoma" pitchFamily="32" charset="0"/>
              </a:rPr>
              <a:t>Nicias</a:t>
            </a:r>
            <a:r>
              <a:rPr lang="gl-ES" altLang="gl-ES" sz="2800" noProof="0" dirty="0">
                <a:latin typeface="Tahoma" pitchFamily="32" charset="0"/>
              </a:rPr>
              <a:t>, Esparta decide invadir a Ática (413 a.C.), comezando por tomar e fortificar </a:t>
            </a:r>
            <a:r>
              <a:rPr lang="gl-ES" altLang="gl-ES" sz="2800" noProof="0" dirty="0" err="1">
                <a:latin typeface="Tahoma" pitchFamily="32" charset="0"/>
              </a:rPr>
              <a:t>Decelia</a:t>
            </a:r>
            <a:r>
              <a:rPr lang="gl-ES" altLang="gl-ES" sz="2800" noProof="0" dirty="0">
                <a:latin typeface="Tahoma" pitchFamily="32" charset="0"/>
              </a:rPr>
              <a:t>, para incomunicar a Ática por terra.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783481" cy="3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25900"/>
          </a:xfrm>
          <a:ln/>
        </p:spPr>
        <p:txBody>
          <a:bodyPr>
            <a:norm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</a:t>
            </a:r>
            <a:r>
              <a:rPr lang="gl-ES" altLang="gl-ES" sz="2800" noProof="0" dirty="0" err="1">
                <a:latin typeface="Tahoma" pitchFamily="32" charset="0"/>
              </a:rPr>
              <a:t>frota</a:t>
            </a:r>
            <a:r>
              <a:rPr lang="gl-ES" altLang="gl-ES" sz="2800" noProof="0" dirty="0">
                <a:latin typeface="Tahoma" pitchFamily="32" charset="0"/>
              </a:rPr>
              <a:t> ateniense foi destruída, os seus soldados mortos ou escravizados e os </a:t>
            </a:r>
            <a:r>
              <a:rPr lang="gl-ES" altLang="gl-ES" sz="2800" noProof="0" dirty="0" err="1">
                <a:latin typeface="Tahoma" pitchFamily="32" charset="0"/>
              </a:rPr>
              <a:t>estrategas</a:t>
            </a:r>
            <a:r>
              <a:rPr lang="gl-ES" altLang="gl-ES" sz="2800" noProof="0" dirty="0">
                <a:latin typeface="Tahoma" pitchFamily="32" charset="0"/>
              </a:rPr>
              <a:t> ao mando executados.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derrota sufrida por Atenas en Sicilia foi cualificada así por </a:t>
            </a:r>
            <a:r>
              <a:rPr lang="gl-ES" altLang="gl-ES" sz="2800" noProof="0" dirty="0" err="1">
                <a:latin typeface="Tahoma" pitchFamily="32" charset="0"/>
              </a:rPr>
              <a:t>Tucídides</a:t>
            </a:r>
            <a:r>
              <a:rPr lang="gl-ES" altLang="gl-ES" sz="2800" noProof="0" dirty="0">
                <a:latin typeface="Tahoma" pitchFamily="32" charset="0"/>
              </a:rPr>
              <a:t> (VII, 87):  “este episodio foi o máis importante dos da guerra e, ao meu xuízo, de todos os acontecementos bélicos sucedidos en Grecia que coñecemos por tradición”.</a:t>
            </a:r>
          </a:p>
        </p:txBody>
      </p:sp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Fin da campaña de Sicilia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3978275"/>
          </a:xfrm>
          <a:ln/>
        </p:spPr>
        <p:txBody>
          <a:bodyPr/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Ademais de </a:t>
            </a:r>
            <a:r>
              <a:rPr lang="gl-ES" altLang="gl-ES" sz="2800" noProof="0" dirty="0" err="1">
                <a:latin typeface="Tahoma" pitchFamily="32" charset="0"/>
              </a:rPr>
              <a:t>Decélica</a:t>
            </a:r>
            <a:r>
              <a:rPr lang="gl-ES" altLang="gl-ES" sz="2800" noProof="0" dirty="0">
                <a:latin typeface="Tahoma" pitchFamily="32" charset="0"/>
              </a:rPr>
              <a:t> chámase Xónica pola implicación das cidades xonias de Anatolia que se rebelaban contra a hexemonía ateniense.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 toma de </a:t>
            </a:r>
            <a:r>
              <a:rPr lang="gl-ES" altLang="gl-ES" sz="2800" noProof="0" dirty="0" err="1">
                <a:latin typeface="Tahoma" pitchFamily="32" charset="0"/>
              </a:rPr>
              <a:t>Decelia</a:t>
            </a:r>
            <a:r>
              <a:rPr lang="gl-ES" altLang="gl-ES" sz="2800" noProof="0" dirty="0">
                <a:latin typeface="Tahoma" pitchFamily="32" charset="0"/>
              </a:rPr>
              <a:t> polos espartanos provocou unha grave crise en Atenas: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A cidade era constantemente atacada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Non se facía posible a explotación do territorio (terras de cultivo e minas de </a:t>
            </a:r>
            <a:r>
              <a:rPr lang="gl-ES" altLang="gl-ES" sz="2400" noProof="0" dirty="0" err="1">
                <a:latin typeface="Tahoma" pitchFamily="32" charset="0"/>
              </a:rPr>
              <a:t>Laurio</a:t>
            </a:r>
            <a:r>
              <a:rPr lang="gl-ES" altLang="gl-ES" sz="2400" noProof="0" dirty="0">
                <a:latin typeface="Tahoma" pitchFamily="32" charset="0"/>
              </a:rPr>
              <a:t>)</a:t>
            </a:r>
          </a:p>
        </p:txBody>
      </p:sp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A Guerra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Decélica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ou Xónica (413-404 a.C.)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3978275"/>
          </a:xfrm>
          <a:ln/>
        </p:spPr>
        <p:txBody>
          <a:bodyPr/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Nomeáronse 10 anciáns estadistas (</a:t>
            </a:r>
            <a:r>
              <a:rPr lang="gl-ES" altLang="gl-ES" sz="2800" noProof="0" dirty="0" err="1">
                <a:solidFill>
                  <a:srgbClr val="FFFF99"/>
                </a:solidFill>
                <a:latin typeface="Tahoma" pitchFamily="32" charset="0"/>
              </a:rPr>
              <a:t>próbulos</a:t>
            </a:r>
            <a:r>
              <a:rPr lang="gl-ES" altLang="gl-ES" sz="2800" noProof="0" dirty="0">
                <a:latin typeface="Tahoma" pitchFamily="32" charset="0"/>
              </a:rPr>
              <a:t>) para decidiren medidas económicas axeitadas.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No plano político, os líderes demócratas responsables do desastre siciliano caeron en desgraza. Como di </a:t>
            </a:r>
            <a:r>
              <a:rPr lang="gl-ES" altLang="gl-ES" sz="2800" noProof="0" dirty="0" err="1">
                <a:latin typeface="Tahoma" pitchFamily="32" charset="0"/>
              </a:rPr>
              <a:t>Tucídides</a:t>
            </a:r>
            <a:r>
              <a:rPr lang="gl-ES" altLang="gl-ES" sz="2800" noProof="0" dirty="0">
                <a:latin typeface="Tahoma" pitchFamily="32" charset="0"/>
              </a:rPr>
              <a:t> (VIII,1) “Enchéronse de indignación contra os oradores que apoiaran a idea da expedición, como se non a tiveran votado eles mesmos”.</a:t>
            </a:r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 situación en Atenas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153400" cy="5029200"/>
          </a:xfrm>
          <a:ln/>
        </p:spPr>
        <p:txBody>
          <a:bodyPr>
            <a:norm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Erixiuse en defensora do mundo grego fronte ao imperialismo ateniense. 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Solicitou o apoio político e económico dos persas.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O rei persa dende 424 era </a:t>
            </a:r>
            <a:r>
              <a:rPr lang="gl-ES" altLang="gl-ES" sz="2800" noProof="0" dirty="0" err="1">
                <a:latin typeface="Tahoma" pitchFamily="32" charset="0"/>
              </a:rPr>
              <a:t>Darío</a:t>
            </a:r>
            <a:r>
              <a:rPr lang="gl-ES" altLang="gl-ES" sz="2800" noProof="0" dirty="0">
                <a:latin typeface="Tahoma" pitchFamily="32" charset="0"/>
              </a:rPr>
              <a:t> II. En 412, coñecendo a penosa situación de Atenas, incitou á rebelión ás cidades xonias. O sátrapa de </a:t>
            </a:r>
            <a:r>
              <a:rPr lang="gl-ES" altLang="gl-ES" sz="2800" noProof="0" dirty="0" err="1">
                <a:latin typeface="Tahoma" pitchFamily="32" charset="0"/>
              </a:rPr>
              <a:t>Sardes</a:t>
            </a:r>
            <a:r>
              <a:rPr lang="gl-ES" altLang="gl-ES" sz="2800" noProof="0" dirty="0">
                <a:latin typeface="Tahoma" pitchFamily="32" charset="0"/>
              </a:rPr>
              <a:t> subscribiu cos espartanos un tratado conforme ao cal estes renunciaban a toda pretensión sobre as cidades </a:t>
            </a:r>
            <a:r>
              <a:rPr lang="gl-ES" altLang="gl-ES" sz="2800" noProof="0" dirty="0" err="1">
                <a:latin typeface="Tahoma" pitchFamily="32" charset="0"/>
              </a:rPr>
              <a:t>minorasiáticas</a:t>
            </a:r>
            <a:r>
              <a:rPr lang="gl-ES" altLang="gl-ES" sz="2800" noProof="0" dirty="0">
                <a:latin typeface="Tahoma" pitchFamily="32" charset="0"/>
              </a:rPr>
              <a:t>.</a:t>
            </a:r>
          </a:p>
        </p:txBody>
      </p:sp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81949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 situación en Esparta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Guerra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Decélica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ou Xónica.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Defección das cidades xonias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67544" y="1844824"/>
            <a:ext cx="5154613" cy="4680520"/>
          </a:xfrm>
          <a:ln/>
        </p:spPr>
        <p:txBody>
          <a:bodyPr>
            <a:normAutofit lnSpcReduction="10000"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noProof="0" dirty="0">
                <a:latin typeface="Tahoma" pitchFamily="32" charset="0"/>
              </a:rPr>
              <a:t>A illa de </a:t>
            </a:r>
            <a:r>
              <a:rPr lang="gl-ES" altLang="gl-ES" sz="1800" noProof="0" dirty="0" err="1">
                <a:latin typeface="Tahoma" pitchFamily="32" charset="0"/>
              </a:rPr>
              <a:t>Eubea</a:t>
            </a:r>
            <a:r>
              <a:rPr lang="gl-ES" altLang="gl-ES" sz="1800" noProof="0" dirty="0">
                <a:latin typeface="Tahoma" pitchFamily="32" charset="0"/>
              </a:rPr>
              <a:t> (fronte a Atenas), Lesbos, </a:t>
            </a:r>
            <a:r>
              <a:rPr lang="gl-ES" altLang="gl-ES" sz="1800" noProof="0" dirty="0" err="1">
                <a:latin typeface="Tahoma" pitchFamily="32" charset="0"/>
              </a:rPr>
              <a:t>Mitilene</a:t>
            </a:r>
            <a:r>
              <a:rPr lang="gl-ES" altLang="gl-ES" sz="1800" noProof="0" dirty="0">
                <a:latin typeface="Tahoma" pitchFamily="32" charset="0"/>
              </a:rPr>
              <a:t>, </a:t>
            </a:r>
            <a:r>
              <a:rPr lang="gl-ES" altLang="gl-ES" sz="1800" noProof="0" dirty="0" err="1">
                <a:latin typeface="Tahoma" pitchFamily="32" charset="0"/>
              </a:rPr>
              <a:t>Quíos</a:t>
            </a:r>
            <a:r>
              <a:rPr lang="gl-ES" altLang="gl-ES" sz="1800" noProof="0" dirty="0">
                <a:latin typeface="Tahoma" pitchFamily="32" charset="0"/>
              </a:rPr>
              <a:t>, Mileto e outras cidades do </a:t>
            </a:r>
            <a:r>
              <a:rPr lang="gl-ES" altLang="gl-ES" sz="1800" noProof="0" dirty="0" err="1">
                <a:latin typeface="Tahoma" pitchFamily="32" charset="0"/>
              </a:rPr>
              <a:t>Hellesponto</a:t>
            </a:r>
            <a:r>
              <a:rPr lang="gl-ES" altLang="gl-ES" sz="1800" noProof="0" dirty="0">
                <a:latin typeface="Tahoma" pitchFamily="32" charset="0"/>
              </a:rPr>
              <a:t> subleváronse contra o dominio ateniense.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noProof="0" dirty="0">
                <a:latin typeface="Tahoma" pitchFamily="32" charset="0"/>
              </a:rPr>
              <a:t>Para abandonar a súa alianza coa Liga Ateniense buscaron a axuda de Esparta e incluso a de Persia, a cambio do recoñecemento do Gran Rei sobre estas cidades.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noProof="0" dirty="0">
                <a:latin typeface="Tahoma" pitchFamily="32" charset="0"/>
              </a:rPr>
              <a:t>Entón reaparece en escena </a:t>
            </a:r>
            <a:r>
              <a:rPr lang="gl-ES" altLang="gl-ES" sz="1800" noProof="0" dirty="0" err="1">
                <a:latin typeface="Tahoma" pitchFamily="32" charset="0"/>
              </a:rPr>
              <a:t>Alcíbiades</a:t>
            </a:r>
            <a:r>
              <a:rPr lang="gl-ES" altLang="gl-ES" sz="1800" noProof="0" dirty="0">
                <a:latin typeface="Tahoma" pitchFamily="32" charset="0"/>
              </a:rPr>
              <a:t>, condenado a morte pola Democracia. Ofreceulle a Atenas a axuda económica persa a cambio de volver para gobernar unha oligarquía.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noProof="0" dirty="0">
                <a:latin typeface="Tahoma" pitchFamily="32" charset="0"/>
              </a:rPr>
              <a:t>A pesar dos esforzos de Atenas por recuperar as cidades xonias, non puido reter a </a:t>
            </a:r>
            <a:r>
              <a:rPr lang="gl-ES" altLang="gl-ES" sz="1800" noProof="0" dirty="0" err="1">
                <a:latin typeface="Tahoma" pitchFamily="32" charset="0"/>
              </a:rPr>
              <a:t>Quíos</a:t>
            </a:r>
            <a:r>
              <a:rPr lang="gl-ES" altLang="gl-ES" sz="1800" noProof="0" dirty="0">
                <a:latin typeface="Tahoma" pitchFamily="32" charset="0"/>
              </a:rPr>
              <a:t>, </a:t>
            </a:r>
            <a:r>
              <a:rPr lang="gl-ES" altLang="gl-ES" sz="1800" noProof="0" dirty="0" err="1">
                <a:latin typeface="Tahoma" pitchFamily="32" charset="0"/>
              </a:rPr>
              <a:t>Cnido</a:t>
            </a:r>
            <a:r>
              <a:rPr lang="gl-ES" altLang="gl-ES" sz="1800" noProof="0" dirty="0">
                <a:latin typeface="Tahoma" pitchFamily="32" charset="0"/>
              </a:rPr>
              <a:t>, Rodas, Mileto, Colofón ou Eritrea.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84784"/>
            <a:ext cx="2592388" cy="502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1412776"/>
            <a:ext cx="4326632" cy="1165225"/>
          </a:xfrm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Guerra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Decélica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ou Xónica.</a:t>
            </a:r>
            <a:b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</a:b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 crise política ateniense de 411:</a:t>
            </a:r>
            <a:b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</a:br>
            <a:r>
              <a:rPr lang="gl-ES" altLang="gl-ES" sz="3600" dirty="0">
                <a:solidFill>
                  <a:srgbClr val="FFFF99"/>
                </a:solidFill>
                <a:latin typeface="Tahoma" pitchFamily="32" charset="0"/>
              </a:rPr>
              <a:t>O goberno dos 400</a:t>
            </a:r>
            <a:endParaRPr lang="gl-ES" altLang="gl-ES" sz="3600" noProof="0" dirty="0">
              <a:solidFill>
                <a:srgbClr val="FFFF99"/>
              </a:solidFill>
              <a:latin typeface="Tahoma" pitchFamily="32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2636912"/>
            <a:ext cx="3998913" cy="3796779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O colexio dos 10 </a:t>
            </a:r>
            <a:r>
              <a:rPr lang="gl-ES" altLang="gl-ES" sz="2400" noProof="0" dirty="0" err="1">
                <a:solidFill>
                  <a:srgbClr val="FFFF99"/>
                </a:solidFill>
                <a:latin typeface="Tahoma" pitchFamily="32" charset="0"/>
              </a:rPr>
              <a:t>próbulos</a:t>
            </a:r>
            <a:r>
              <a:rPr lang="gl-ES" altLang="gl-ES" sz="2400" noProof="0" dirty="0">
                <a:solidFill>
                  <a:srgbClr val="FFFF99"/>
                </a:solidFill>
                <a:latin typeface="Tahoma" pitchFamily="32" charset="0"/>
              </a:rPr>
              <a:t> </a:t>
            </a:r>
            <a:r>
              <a:rPr lang="gl-ES" altLang="gl-ES" sz="2400" noProof="0" dirty="0">
                <a:latin typeface="Tahoma" pitchFamily="32" charset="0"/>
              </a:rPr>
              <a:t>converteuse nunha comisión constituínte de 30 membros, que traballou nun novo proxecto constitucional de carácter oligárquico.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Quedaba </a:t>
            </a:r>
            <a:r>
              <a:rPr lang="gl-ES" altLang="gl-ES" sz="2400" noProof="0" dirty="0" err="1">
                <a:latin typeface="Tahoma" pitchFamily="32" charset="0"/>
              </a:rPr>
              <a:t>derogado</a:t>
            </a:r>
            <a:r>
              <a:rPr lang="gl-ES" altLang="gl-ES" sz="2400" noProof="0" dirty="0">
                <a:latin typeface="Tahoma" pitchFamily="32" charset="0"/>
              </a:rPr>
              <a:t> o sistema democrático.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4499992" y="188640"/>
            <a:ext cx="4536504" cy="6408712"/>
          </a:xfrm>
        </p:spPr>
        <p:txBody>
          <a:bodyPr>
            <a:normAutofit fontScale="92500" lnSpcReduction="10000"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dirty="0">
                <a:latin typeface="Tahoma" pitchFamily="32" charset="0"/>
              </a:rPr>
              <a:t>Medidas: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dirty="0">
                <a:latin typeface="Tahoma" pitchFamily="32" charset="0"/>
              </a:rPr>
              <a:t>Suspensión do exercicio das maxistraturas.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dirty="0">
                <a:latin typeface="Tahoma" pitchFamily="32" charset="0"/>
              </a:rPr>
              <a:t>Suspensión dos </a:t>
            </a:r>
            <a:r>
              <a:rPr lang="gl-ES" altLang="gl-ES" sz="1800" dirty="0" err="1">
                <a:latin typeface="Tahoma" pitchFamily="32" charset="0"/>
              </a:rPr>
              <a:t>misthoi</a:t>
            </a:r>
            <a:r>
              <a:rPr lang="gl-ES" altLang="gl-ES" sz="1800" dirty="0">
                <a:latin typeface="Tahoma" pitchFamily="32" charset="0"/>
              </a:rPr>
              <a:t> (pagas pola función pública)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dirty="0">
                <a:latin typeface="Tahoma" pitchFamily="32" charset="0"/>
              </a:rPr>
              <a:t>Substitución da </a:t>
            </a:r>
            <a:r>
              <a:rPr lang="gl-ES" altLang="gl-ES" sz="1800" dirty="0" err="1">
                <a:latin typeface="Tahoma" pitchFamily="32" charset="0"/>
              </a:rPr>
              <a:t>Bulé</a:t>
            </a:r>
            <a:r>
              <a:rPr lang="gl-ES" altLang="gl-ES" sz="1800" dirty="0">
                <a:latin typeface="Tahoma" pitchFamily="32" charset="0"/>
              </a:rPr>
              <a:t> (Consello dos 500) por un Consello de 400, con membros non electos senón designados, con total autoridade e sen obriga de render contas.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1800" dirty="0">
                <a:latin typeface="Tahoma" pitchFamily="32" charset="0"/>
              </a:rPr>
              <a:t>Non se derrogou a Asemblea dos 5000, sendo convocada cando o decidise o Consello.</a:t>
            </a:r>
          </a:p>
          <a:p>
            <a:pPr marL="457200" lvl="1" indent="0">
              <a:buClr>
                <a:srgbClr val="666699"/>
              </a:buClr>
              <a:buSzPct val="65000"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dirty="0">
                <a:latin typeface="Tahoma" pitchFamily="32" charset="0"/>
              </a:rPr>
              <a:t>A oposición política non tardou en acabar co novo réxime, que sería substituído por unha constitución mixta, entre democracia e oligarquía, onde só os hoplitas terían dereitos políticos.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624536"/>
          </a:xfrm>
          <a:ln/>
        </p:spPr>
        <p:txBody>
          <a:bodyPr>
            <a:norm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Tras o éxito en varias batallas navais no </a:t>
            </a:r>
            <a:r>
              <a:rPr lang="gl-ES" altLang="gl-ES" sz="2800" noProof="0" dirty="0" err="1">
                <a:latin typeface="Tahoma" pitchFamily="32" charset="0"/>
              </a:rPr>
              <a:t>Hellesponto</a:t>
            </a:r>
            <a:r>
              <a:rPr lang="gl-ES" altLang="gl-ES" sz="2800" noProof="0" dirty="0">
                <a:latin typeface="Tahoma" pitchFamily="32" charset="0"/>
              </a:rPr>
              <a:t>, os atenienses recuperaron a confianza e restituíron o sistema democrático tradicional.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Entre 407-406, derrota na </a:t>
            </a:r>
            <a:r>
              <a:rPr lang="gl-ES" altLang="gl-ES" sz="2800" noProof="0" dirty="0">
                <a:solidFill>
                  <a:srgbClr val="FFFF99"/>
                </a:solidFill>
                <a:latin typeface="Tahoma" pitchFamily="32" charset="0"/>
              </a:rPr>
              <a:t>batalla de </a:t>
            </a:r>
            <a:r>
              <a:rPr lang="gl-ES" altLang="gl-ES" sz="2800" noProof="0" dirty="0" err="1">
                <a:solidFill>
                  <a:srgbClr val="FFFF99"/>
                </a:solidFill>
                <a:latin typeface="Tahoma" pitchFamily="32" charset="0"/>
              </a:rPr>
              <a:t>Notion</a:t>
            </a:r>
            <a:r>
              <a:rPr lang="gl-ES" altLang="gl-ES" sz="2800" noProof="0" dirty="0">
                <a:latin typeface="Tahoma" pitchFamily="32" charset="0"/>
              </a:rPr>
              <a:t>: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>
                <a:latin typeface="Tahoma" pitchFamily="32" charset="0"/>
              </a:rPr>
              <a:t>Persia envía axuda económica </a:t>
            </a:r>
            <a:r>
              <a:rPr lang="gl-ES" altLang="gl-ES" sz="2400" dirty="0">
                <a:latin typeface="Tahoma" pitchFamily="32" charset="0"/>
              </a:rPr>
              <a:t>e </a:t>
            </a:r>
            <a:r>
              <a:rPr lang="gl-ES" altLang="gl-ES" sz="2400" noProof="0" dirty="0">
                <a:latin typeface="Tahoma" pitchFamily="32" charset="0"/>
              </a:rPr>
              <a:t>ao fillo de </a:t>
            </a:r>
            <a:r>
              <a:rPr lang="gl-ES" altLang="gl-ES" sz="2400" noProof="0" dirty="0" err="1">
                <a:latin typeface="Tahoma" pitchFamily="32" charset="0"/>
              </a:rPr>
              <a:t>Darío</a:t>
            </a:r>
            <a:r>
              <a:rPr lang="gl-ES" altLang="gl-ES" sz="2400" noProof="0" dirty="0">
                <a:latin typeface="Tahoma" pitchFamily="32" charset="0"/>
              </a:rPr>
              <a:t> II, </a:t>
            </a:r>
            <a:r>
              <a:rPr lang="gl-ES" altLang="gl-ES" sz="2400" noProof="0" dirty="0" err="1">
                <a:latin typeface="Tahoma" pitchFamily="32" charset="0"/>
              </a:rPr>
              <a:t>Ciro</a:t>
            </a:r>
            <a:r>
              <a:rPr lang="gl-ES" altLang="gl-ES" sz="2400" noProof="0" dirty="0">
                <a:latin typeface="Tahoma" pitchFamily="32" charset="0"/>
              </a:rPr>
              <a:t> en favor de Esparta.</a:t>
            </a:r>
          </a:p>
          <a:p>
            <a:pPr marL="739775" lvl="1" indent="-282575">
              <a:buClr>
                <a:srgbClr val="666699"/>
              </a:buClr>
              <a:buSzPct val="6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400" noProof="0" dirty="0" err="1">
                <a:latin typeface="Tahoma" pitchFamily="32" charset="0"/>
              </a:rPr>
              <a:t>Alcibíades</a:t>
            </a:r>
            <a:r>
              <a:rPr lang="gl-ES" altLang="gl-ES" sz="2400" noProof="0" dirty="0">
                <a:latin typeface="Tahoma" pitchFamily="32" charset="0"/>
              </a:rPr>
              <a:t>, estratego nese momento, vese obrigado a abandonar a escena política tras esa derrota. </a:t>
            </a:r>
          </a:p>
        </p:txBody>
      </p:sp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449263"/>
            <a:ext cx="8153400" cy="1166812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Guerra </a:t>
            </a:r>
            <a:r>
              <a:rPr lang="gl-ES" altLang="gl-ES" sz="3600" noProof="0" dirty="0" err="1">
                <a:solidFill>
                  <a:srgbClr val="FFFF00"/>
                </a:solidFill>
                <a:latin typeface="Tahoma" pitchFamily="32" charset="0"/>
              </a:rPr>
              <a:t>Decélica</a:t>
            </a:r>
            <a: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  <a:t> ou Xónica. </a:t>
            </a:r>
            <a:br>
              <a:rPr lang="gl-ES" altLang="gl-ES" sz="3600" noProof="0" dirty="0">
                <a:solidFill>
                  <a:srgbClr val="FFFF00"/>
                </a:solidFill>
                <a:latin typeface="Tahoma" pitchFamily="32" charset="0"/>
              </a:rPr>
            </a:b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Últimos acontecementos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idx="1"/>
          </p:nvPr>
        </p:nvSpPr>
        <p:spPr>
          <a:xfrm>
            <a:off x="533400" y="908720"/>
            <a:ext cx="8153400" cy="4898355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En 406 prodúcese a derradeira vitoria naval ateniense nas </a:t>
            </a:r>
            <a:r>
              <a:rPr lang="gl-ES" altLang="gl-ES" sz="3200" noProof="0" dirty="0" err="1">
                <a:latin typeface="Tahoma" pitchFamily="32" charset="0"/>
              </a:rPr>
              <a:t>Arginusas</a:t>
            </a:r>
            <a:r>
              <a:rPr lang="gl-ES" altLang="gl-ES" sz="3200" noProof="0" dirty="0">
                <a:latin typeface="Tahoma" pitchFamily="32" charset="0"/>
              </a:rPr>
              <a:t> (fronte a Lesbos).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3200" noProof="0" dirty="0">
                <a:latin typeface="Tahoma" pitchFamily="32" charset="0"/>
              </a:rPr>
              <a:t>Os xenerais non rescataron aos náufragos </a:t>
            </a:r>
            <a:r>
              <a:rPr lang="gl-ES" altLang="gl-ES" sz="3200" noProof="0" dirty="0" err="1">
                <a:latin typeface="Tahoma" pitchFamily="32" charset="0"/>
              </a:rPr>
              <a:t>sobrevivintes</a:t>
            </a:r>
            <a:r>
              <a:rPr lang="gl-ES" altLang="gl-ES" sz="3200" noProof="0" dirty="0">
                <a:latin typeface="Tahoma" pitchFamily="32" charset="0"/>
              </a:rPr>
              <a:t> da batalla, alegando o perigo dunha tormenta. Foron condenados pola asemblea e executados, contra a opinión de </a:t>
            </a:r>
            <a:r>
              <a:rPr lang="gl-ES" altLang="gl-ES" sz="3200" noProof="0" dirty="0" err="1">
                <a:latin typeface="Tahoma" pitchFamily="32" charset="0"/>
              </a:rPr>
              <a:t>Sócrates</a:t>
            </a:r>
            <a:r>
              <a:rPr lang="gl-ES" altLang="gl-ES" sz="3200" noProof="0" dirty="0">
                <a:latin typeface="Tahoma" pitchFamily="32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8153400" cy="531465"/>
          </a:xfrm>
          <a:ln/>
        </p:spPr>
        <p:txBody>
          <a:bodyPr>
            <a:no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 err="1">
                <a:solidFill>
                  <a:srgbClr val="FFC000"/>
                </a:solidFill>
                <a:latin typeface="Tahoma" pitchFamily="32" charset="0"/>
              </a:rPr>
              <a:t>Egospótamos</a:t>
            </a: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 e o final do conflito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251520" y="1052736"/>
            <a:ext cx="4758680" cy="5442769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Os espartanos, co xeneral Lisandro, vencen na batalla de </a:t>
            </a:r>
            <a:r>
              <a:rPr lang="gl-ES" altLang="gl-ES" sz="2800" noProof="0" dirty="0" err="1">
                <a:latin typeface="Tahoma" pitchFamily="32" charset="0"/>
              </a:rPr>
              <a:t>Egospótamos</a:t>
            </a:r>
            <a:r>
              <a:rPr lang="gl-ES" altLang="gl-ES" sz="2800" noProof="0" dirty="0">
                <a:latin typeface="Tahoma" pitchFamily="32" charset="0"/>
              </a:rPr>
              <a:t> (</a:t>
            </a:r>
            <a:r>
              <a:rPr lang="gl-ES" altLang="gl-ES" sz="2800" noProof="0" dirty="0" err="1">
                <a:latin typeface="Tahoma" pitchFamily="32" charset="0"/>
              </a:rPr>
              <a:t>Quersoneso</a:t>
            </a:r>
            <a:r>
              <a:rPr lang="gl-ES" altLang="gl-ES" sz="2800" noProof="0" dirty="0">
                <a:latin typeface="Tahoma" pitchFamily="32" charset="0"/>
              </a:rPr>
              <a:t> tracio).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Atenas perde grande parte da </a:t>
            </a:r>
            <a:r>
              <a:rPr lang="gl-ES" altLang="gl-ES" sz="2800" noProof="0" dirty="0" err="1">
                <a:latin typeface="Tahoma" pitchFamily="32" charset="0"/>
              </a:rPr>
              <a:t>frota</a:t>
            </a:r>
            <a:r>
              <a:rPr lang="gl-ES" altLang="gl-ES" sz="2800" noProof="0" dirty="0">
                <a:latin typeface="Tahoma" pitchFamily="32" charset="0"/>
              </a:rPr>
              <a:t> e as súas posicións no estreito. 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Continuaba o asedio de Atenas dende </a:t>
            </a:r>
            <a:r>
              <a:rPr lang="gl-ES" altLang="gl-ES" sz="2800" noProof="0" dirty="0" err="1">
                <a:latin typeface="Tahoma" pitchFamily="32" charset="0"/>
              </a:rPr>
              <a:t>Decelia</a:t>
            </a:r>
            <a:r>
              <a:rPr lang="gl-ES" altLang="gl-ES" sz="2800" noProof="0" dirty="0">
                <a:latin typeface="Tahoma" pitchFamily="32" charset="0"/>
              </a:rPr>
              <a:t>. Ao non poder aprovisionarse dende o exterior, vese ameazada pola fame.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61" y="1556792"/>
            <a:ext cx="3240088" cy="493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251520" y="1268760"/>
            <a:ext cx="8363272" cy="5256584"/>
          </a:xfrm>
          <a:ln/>
        </p:spPr>
        <p:txBody>
          <a:bodyPr>
            <a:noAutofit/>
          </a:bodyPr>
          <a:lstStyle/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As cidades aliadas de Atenas tiveron que renderse e os seus gobernos democráticos foron substituídos por oligarquías.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O xeneral espartano </a:t>
            </a:r>
            <a:r>
              <a:rPr lang="gl-ES" altLang="gl-ES" sz="2800" noProof="0" dirty="0" err="1">
                <a:latin typeface="Tahoma" pitchFamily="32" charset="0"/>
              </a:rPr>
              <a:t>Lisandro</a:t>
            </a:r>
            <a:r>
              <a:rPr lang="gl-ES" altLang="gl-ES" sz="2800" noProof="0" dirty="0">
                <a:latin typeface="Tahoma" pitchFamily="32" charset="0"/>
              </a:rPr>
              <a:t> marchou sobre o golfo </a:t>
            </a:r>
            <a:r>
              <a:rPr lang="gl-ES" altLang="gl-ES" sz="2800" noProof="0" dirty="0" err="1">
                <a:latin typeface="Tahoma" pitchFamily="32" charset="0"/>
              </a:rPr>
              <a:t>Sarónico</a:t>
            </a:r>
            <a:r>
              <a:rPr lang="gl-ES" altLang="gl-ES" sz="2800" noProof="0" dirty="0">
                <a:latin typeface="Tahoma" pitchFamily="32" charset="0"/>
              </a:rPr>
              <a:t> (entre a Ática e </a:t>
            </a:r>
            <a:r>
              <a:rPr lang="gl-ES" altLang="gl-ES" sz="2800" noProof="0" dirty="0" err="1">
                <a:latin typeface="Tahoma" pitchFamily="32" charset="0"/>
              </a:rPr>
              <a:t>Argólida</a:t>
            </a:r>
            <a:r>
              <a:rPr lang="gl-ES" altLang="gl-ES" sz="2800" noProof="0" dirty="0">
                <a:latin typeface="Tahoma" pitchFamily="32" charset="0"/>
              </a:rPr>
              <a:t>), mentres os reis </a:t>
            </a:r>
            <a:r>
              <a:rPr lang="gl-ES" altLang="gl-ES" sz="2800" noProof="0" dirty="0" err="1">
                <a:latin typeface="Tahoma" pitchFamily="32" charset="0"/>
              </a:rPr>
              <a:t>Pausanias</a:t>
            </a:r>
            <a:r>
              <a:rPr lang="gl-ES" altLang="gl-ES" sz="2800" noProof="0" dirty="0">
                <a:latin typeface="Tahoma" pitchFamily="32" charset="0"/>
              </a:rPr>
              <a:t> II e </a:t>
            </a:r>
            <a:r>
              <a:rPr lang="gl-ES" altLang="gl-ES" sz="2800" noProof="0" dirty="0" err="1">
                <a:latin typeface="Tahoma" pitchFamily="32" charset="0"/>
              </a:rPr>
              <a:t>Agis</a:t>
            </a:r>
            <a:r>
              <a:rPr lang="gl-ES" altLang="gl-ES" sz="2800" noProof="0" dirty="0">
                <a:latin typeface="Tahoma" pitchFamily="32" charset="0"/>
              </a:rPr>
              <a:t> se xuntaban na Ática.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 err="1">
                <a:latin typeface="Tahoma" pitchFamily="32" charset="0"/>
              </a:rPr>
              <a:t>Sitiada</a:t>
            </a:r>
            <a:r>
              <a:rPr lang="gl-ES" altLang="gl-ES" sz="2800" noProof="0" dirty="0">
                <a:latin typeface="Tahoma" pitchFamily="32" charset="0"/>
              </a:rPr>
              <a:t> por mar e por terra, Atenas tivo que capitular en 404.</a:t>
            </a:r>
          </a:p>
          <a:p>
            <a:pPr marL="339725" indent="-339725">
              <a:buClr>
                <a:srgbClr val="990000"/>
              </a:buClr>
              <a:buSzPct val="75000"/>
              <a:buFont typeface="Wingdings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gl-ES" altLang="gl-ES" sz="2800" noProof="0" dirty="0">
                <a:latin typeface="Tahoma" pitchFamily="32" charset="0"/>
              </a:rPr>
              <a:t>Remataban 27 anos de guerra e con ela a hexemonía naval e política ateniense no círculo democrático que creara en torno á súa liga.</a:t>
            </a:r>
          </a:p>
        </p:txBody>
      </p:sp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8153400" cy="81949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gl-ES" altLang="gl-ES" sz="3600" noProof="0" dirty="0">
                <a:solidFill>
                  <a:srgbClr val="FFC000"/>
                </a:solidFill>
                <a:latin typeface="Tahoma" pitchFamily="32" charset="0"/>
              </a:rPr>
              <a:t>A rendición de Atenas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.slidesharecdn.com/guerrapeloponeso-090925033022-phpapp01/95/la-guerra-del-peloponeso-12-728.jpg?cb=12538674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3" y="203647"/>
            <a:ext cx="8256917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52493" y="6364574"/>
            <a:ext cx="7404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</a:rPr>
              <a:t>http://es.slideshare.net/carmonga/la-guerra-del-peloponeso</a:t>
            </a:r>
          </a:p>
        </p:txBody>
      </p:sp>
    </p:spTree>
    <p:extLst>
      <p:ext uri="{BB962C8B-B14F-4D97-AF65-F5344CB8AC3E}">
        <p14:creationId xmlns:p14="http://schemas.microsoft.com/office/powerpoint/2010/main" val="32658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4785</TotalTime>
  <Words>2995</Words>
  <Application>Microsoft Office PowerPoint</Application>
  <PresentationFormat>Presentación en pantalla (4:3)</PresentationFormat>
  <Paragraphs>216</Paragraphs>
  <Slides>52</Slides>
  <Notes>46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9" baseType="lpstr">
      <vt:lpstr>Arial</vt:lpstr>
      <vt:lpstr>Palatino Linotype</vt:lpstr>
      <vt:lpstr>Segoe UI</vt:lpstr>
      <vt:lpstr>Tahoma</vt:lpstr>
      <vt:lpstr>Times New Roman</vt:lpstr>
      <vt:lpstr>Wingdings</vt:lpstr>
      <vt:lpstr>Elemental</vt:lpstr>
      <vt:lpstr>A talasocracia ateniense e a Guerra do Peloponeso</vt:lpstr>
      <vt:lpstr>Fontes literarias históricas</vt:lpstr>
      <vt:lpstr>Fontes literarias históricas</vt:lpstr>
      <vt:lpstr>Outras fontes</vt:lpstr>
      <vt:lpstr>A Liga Helénica</vt:lpstr>
      <vt:lpstr>Presentación de PowerPoint</vt:lpstr>
      <vt:lpstr>Liga Helénica</vt:lpstr>
      <vt:lpstr>Liga ático-délica</vt:lpstr>
      <vt:lpstr>Confederación ático-délica (máis de 200 póleis), liderada por Atenas (478 a.C.)</vt:lpstr>
      <vt:lpstr>Confederación ático-délica (máis de 200 póleis), liderada por Atenas (478 a.C.)</vt:lpstr>
      <vt:lpstr>Presentación de PowerPoint</vt:lpstr>
      <vt:lpstr>Liga do Peloponeso liderada por Esparta</vt:lpstr>
      <vt:lpstr>Presentación de PowerPoint</vt:lpstr>
      <vt:lpstr>Antecedentes da Guerra</vt:lpstr>
      <vt:lpstr>Motivos da guerra: Tucídides I, 23</vt:lpstr>
      <vt:lpstr>Motivos da guerra</vt:lpstr>
      <vt:lpstr>Presentación de PowerPoint</vt:lpstr>
      <vt:lpstr>Ruptura da paz dos 30 anos. 1. Guerra entre Córcira e Corinto</vt:lpstr>
      <vt:lpstr>Presentación de PowerPoint</vt:lpstr>
      <vt:lpstr>2. A defección de Potidea (resistencia á tiranía de Atenas)</vt:lpstr>
      <vt:lpstr>2. A defección de Potidea</vt:lpstr>
      <vt:lpstr>3. O decreto contra Mégara</vt:lpstr>
      <vt:lpstr>3. O decreto contra Mégara</vt:lpstr>
      <vt:lpstr>4. Últimas operacións diplomáticas</vt:lpstr>
      <vt:lpstr>Ruptura da paz dos 30 anos</vt:lpstr>
      <vt:lpstr>As fases da guerra do Peloponeso</vt:lpstr>
      <vt:lpstr>A guerra arquidámica (431-421) Fase 1: Mandato de Pericles (431-29)</vt:lpstr>
      <vt:lpstr>A guerra arquidámica.  Fase 2: a peste e os sucesores de Pericles (429-21)</vt:lpstr>
      <vt:lpstr>Os acontecementos posteriores</vt:lpstr>
      <vt:lpstr>A continuación da guerra arquidámica (427-21)</vt:lpstr>
      <vt:lpstr>Continuación da guerra arquidámica (427-21)</vt:lpstr>
      <vt:lpstr>A paz de Nicias (421 a.C.)</vt:lpstr>
      <vt:lpstr>Presentación de PowerPoint</vt:lpstr>
      <vt:lpstr>A paz de Nicias (421 a.C.)</vt:lpstr>
      <vt:lpstr>O rexeitamento do tratado</vt:lpstr>
      <vt:lpstr>Alcibíades e a Cuádruple Alianza</vt:lpstr>
      <vt:lpstr>Mantinea</vt:lpstr>
      <vt:lpstr>Melos</vt:lpstr>
      <vt:lpstr>A grande expedición a Sicilia (415-413 a.C.)</vt:lpstr>
      <vt:lpstr>Presentación de PowerPoint</vt:lpstr>
      <vt:lpstr>Presentación de PowerPoint</vt:lpstr>
      <vt:lpstr>Fin da campaña de Sicilia</vt:lpstr>
      <vt:lpstr>A Guerra Decélica ou Xónica (413-404 a.C.)</vt:lpstr>
      <vt:lpstr>A situación en Atenas</vt:lpstr>
      <vt:lpstr>A situación en Esparta</vt:lpstr>
      <vt:lpstr>Guerra Decélica ou Xónica. Defección das cidades xonias</vt:lpstr>
      <vt:lpstr>Guerra Decélica ou Xónica. A crise política ateniense de 411: O goberno dos 400</vt:lpstr>
      <vt:lpstr>Guerra Decélica ou Xónica.  Últimos acontecementos</vt:lpstr>
      <vt:lpstr>Presentación de PowerPoint</vt:lpstr>
      <vt:lpstr>Egospótamos e o final do conflito</vt:lpstr>
      <vt:lpstr>A rendición de Atenas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pentecontecía</dc:title>
  <dc:creator>abreobare</dc:creator>
  <cp:lastModifiedBy>Rosa Brañas</cp:lastModifiedBy>
  <cp:revision>174</cp:revision>
  <cp:lastPrinted>1601-01-01T00:00:00Z</cp:lastPrinted>
  <dcterms:created xsi:type="dcterms:W3CDTF">2011-03-28T15:30:59Z</dcterms:created>
  <dcterms:modified xsi:type="dcterms:W3CDTF">2020-03-25T14:07:13Z</dcterms:modified>
</cp:coreProperties>
</file>