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7"/>
  </p:notesMasterIdLst>
  <p:sldIdLst>
    <p:sldId id="256" r:id="rId2"/>
    <p:sldId id="264" r:id="rId3"/>
    <p:sldId id="257" r:id="rId4"/>
    <p:sldId id="297" r:id="rId5"/>
    <p:sldId id="261" r:id="rId6"/>
    <p:sldId id="298" r:id="rId7"/>
    <p:sldId id="265" r:id="rId8"/>
    <p:sldId id="299" r:id="rId9"/>
    <p:sldId id="266" r:id="rId10"/>
    <p:sldId id="300" r:id="rId11"/>
    <p:sldId id="277" r:id="rId12"/>
    <p:sldId id="301" r:id="rId13"/>
    <p:sldId id="262" r:id="rId14"/>
    <p:sldId id="263" r:id="rId15"/>
    <p:sldId id="279" r:id="rId16"/>
    <p:sldId id="269" r:id="rId17"/>
    <p:sldId id="268" r:id="rId18"/>
    <p:sldId id="270" r:id="rId19"/>
    <p:sldId id="271" r:id="rId20"/>
    <p:sldId id="272" r:id="rId21"/>
    <p:sldId id="267" r:id="rId22"/>
    <p:sldId id="273" r:id="rId23"/>
    <p:sldId id="274" r:id="rId24"/>
    <p:sldId id="275" r:id="rId25"/>
    <p:sldId id="276" r:id="rId26"/>
    <p:sldId id="258" r:id="rId27"/>
    <p:sldId id="260" r:id="rId28"/>
    <p:sldId id="295" r:id="rId29"/>
    <p:sldId id="302" r:id="rId30"/>
    <p:sldId id="296" r:id="rId31"/>
    <p:sldId id="303" r:id="rId32"/>
    <p:sldId id="284" r:id="rId33"/>
    <p:sldId id="286" r:id="rId34"/>
    <p:sldId id="304" r:id="rId35"/>
    <p:sldId id="281" r:id="rId36"/>
    <p:sldId id="282" r:id="rId37"/>
    <p:sldId id="280" r:id="rId38"/>
    <p:sldId id="287" r:id="rId39"/>
    <p:sldId id="288" r:id="rId40"/>
    <p:sldId id="289" r:id="rId41"/>
    <p:sldId id="291" r:id="rId42"/>
    <p:sldId id="292" r:id="rId43"/>
    <p:sldId id="293" r:id="rId44"/>
    <p:sldId id="305" r:id="rId45"/>
    <p:sldId id="294" r:id="rId46"/>
  </p:sldIdLst>
  <p:sldSz cx="9144000" cy="6858000" type="screen4x3"/>
  <p:notesSz cx="6858000" cy="9144000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1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 MARIA" userId="786f8763-2f1f-4db2-ba28-5a2d06090ce2" providerId="ADAL" clId="{AF790101-7F86-4C62-B063-8D8815BFDDFF}"/>
    <pc:docChg chg="modSld">
      <pc:chgData name="ROSA MARIA" userId="786f8763-2f1f-4db2-ba28-5a2d06090ce2" providerId="ADAL" clId="{AF790101-7F86-4C62-B063-8D8815BFDDFF}" dt="2022-03-31T12:45:41.819" v="44" actId="6549"/>
      <pc:docMkLst>
        <pc:docMk/>
      </pc:docMkLst>
      <pc:sldChg chg="modSp mod">
        <pc:chgData name="ROSA MARIA" userId="786f8763-2f1f-4db2-ba28-5a2d06090ce2" providerId="ADAL" clId="{AF790101-7F86-4C62-B063-8D8815BFDDFF}" dt="2022-03-31T12:41:07.387" v="3" actId="20577"/>
        <pc:sldMkLst>
          <pc:docMk/>
          <pc:sldMk cId="6043159" sldId="269"/>
        </pc:sldMkLst>
        <pc:spChg chg="mod">
          <ac:chgData name="ROSA MARIA" userId="786f8763-2f1f-4db2-ba28-5a2d06090ce2" providerId="ADAL" clId="{AF790101-7F86-4C62-B063-8D8815BFDDFF}" dt="2022-03-31T12:41:07.387" v="3" actId="20577"/>
          <ac:spMkLst>
            <pc:docMk/>
            <pc:sldMk cId="6043159" sldId="269"/>
            <ac:spMk id="9" creationId="{00000000-0000-0000-0000-000000000000}"/>
          </ac:spMkLst>
        </pc:spChg>
      </pc:sldChg>
      <pc:sldChg chg="modSp mod">
        <pc:chgData name="ROSA MARIA" userId="786f8763-2f1f-4db2-ba28-5a2d06090ce2" providerId="ADAL" clId="{AF790101-7F86-4C62-B063-8D8815BFDDFF}" dt="2022-03-31T12:40:12.800" v="0" actId="20577"/>
        <pc:sldMkLst>
          <pc:docMk/>
          <pc:sldMk cId="4010823231" sldId="299"/>
        </pc:sldMkLst>
        <pc:spChg chg="mod">
          <ac:chgData name="ROSA MARIA" userId="786f8763-2f1f-4db2-ba28-5a2d06090ce2" providerId="ADAL" clId="{AF790101-7F86-4C62-B063-8D8815BFDDFF}" dt="2022-03-31T12:40:12.800" v="0" actId="20577"/>
          <ac:spMkLst>
            <pc:docMk/>
            <pc:sldMk cId="4010823231" sldId="299"/>
            <ac:spMk id="2" creationId="{00000000-0000-0000-0000-000000000000}"/>
          </ac:spMkLst>
        </pc:spChg>
      </pc:sldChg>
      <pc:sldChg chg="modSp mod">
        <pc:chgData name="ROSA MARIA" userId="786f8763-2f1f-4db2-ba28-5a2d06090ce2" providerId="ADAL" clId="{AF790101-7F86-4C62-B063-8D8815BFDDFF}" dt="2022-03-31T12:45:41.819" v="44" actId="6549"/>
        <pc:sldMkLst>
          <pc:docMk/>
          <pc:sldMk cId="1204840461" sldId="304"/>
        </pc:sldMkLst>
        <pc:spChg chg="mod">
          <ac:chgData name="ROSA MARIA" userId="786f8763-2f1f-4db2-ba28-5a2d06090ce2" providerId="ADAL" clId="{AF790101-7F86-4C62-B063-8D8815BFDDFF}" dt="2022-03-31T12:45:41.819" v="44" actId="6549"/>
          <ac:spMkLst>
            <pc:docMk/>
            <pc:sldMk cId="1204840461" sldId="304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39AFF-7497-4A44-B549-7E33628C0136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gl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DD241-C7FB-4595-886B-483DFD85DA52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591224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DD241-C7FB-4595-886B-483DFD85DA52}" type="slidenum">
              <a:rPr lang="gl-ES" smtClean="0"/>
              <a:t>42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339440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gl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316106C-6D6D-4431-B7C9-AEE613A9002D}" type="datetimeFigureOut">
              <a:rPr lang="gl-ES" smtClean="0"/>
              <a:t>31/03/2022</a:t>
            </a:fld>
            <a:endParaRPr lang="gl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71B4A0C-705C-42E6-A8FE-F482C239A470}" type="slidenum">
              <a:rPr lang="gl-ES" smtClean="0"/>
              <a:t>‹Nº›</a:t>
            </a:fld>
            <a:endParaRPr lang="gl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O </a:t>
            </a:r>
            <a:r>
              <a:rPr lang="es-ES" dirty="0" err="1"/>
              <a:t>século</a:t>
            </a:r>
            <a:r>
              <a:rPr lang="es-ES" dirty="0"/>
              <a:t> IV a.C. en Grecia</a:t>
            </a:r>
            <a:endParaRPr lang="gl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Caracteres </a:t>
            </a:r>
            <a:r>
              <a:rPr lang="es-ES" dirty="0" err="1"/>
              <a:t>xerais</a:t>
            </a:r>
            <a:r>
              <a:rPr lang="es-ES" dirty="0"/>
              <a:t>. Ligas e </a:t>
            </a:r>
            <a:r>
              <a:rPr lang="es-ES" dirty="0" err="1"/>
              <a:t>confederacións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94866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A CRISE DA POLIS</a:t>
            </a:r>
            <a:br>
              <a:rPr lang="es-ES" dirty="0"/>
            </a:br>
            <a:r>
              <a:rPr lang="es-ES" dirty="0"/>
              <a:t>Contexto histórico</a:t>
            </a:r>
            <a:endParaRPr lang="gl-ES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755576" y="3068960"/>
            <a:ext cx="7931224" cy="3103556"/>
          </a:xfrm>
        </p:spPr>
        <p:txBody>
          <a:bodyPr/>
          <a:lstStyle/>
          <a:p>
            <a:r>
              <a:rPr lang="gl-ES" dirty="0"/>
              <a:t>Dende a fin da Guerra do Peloponeso (</a:t>
            </a:r>
            <a:r>
              <a:rPr lang="gl-ES" dirty="0">
                <a:solidFill>
                  <a:srgbClr val="FFC000"/>
                </a:solidFill>
              </a:rPr>
              <a:t>404 a.C</a:t>
            </a:r>
            <a:r>
              <a:rPr lang="gl-ES" dirty="0"/>
              <a:t>.) ata a batalla de </a:t>
            </a:r>
            <a:r>
              <a:rPr lang="gl-ES" dirty="0" err="1"/>
              <a:t>Queronea</a:t>
            </a:r>
            <a:r>
              <a:rPr lang="gl-ES" dirty="0"/>
              <a:t>, Beocia (</a:t>
            </a:r>
            <a:r>
              <a:rPr lang="gl-ES" dirty="0">
                <a:solidFill>
                  <a:srgbClr val="FFC000"/>
                </a:solidFill>
              </a:rPr>
              <a:t>338 a.C.</a:t>
            </a:r>
            <a:r>
              <a:rPr lang="gl-ES" dirty="0"/>
              <a:t>) cando as </a:t>
            </a:r>
            <a:r>
              <a:rPr lang="gl-ES" dirty="0" err="1"/>
              <a:t>póleis</a:t>
            </a:r>
            <a:r>
              <a:rPr lang="gl-ES" dirty="0"/>
              <a:t> gregas perden a súa independencia fronte a </a:t>
            </a:r>
            <a:r>
              <a:rPr lang="gl-ES" dirty="0" err="1"/>
              <a:t>Filipo</a:t>
            </a:r>
            <a:r>
              <a:rPr lang="gl-ES" dirty="0"/>
              <a:t> II de Macedonia.</a:t>
            </a: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4294967295"/>
          </p:nvPr>
        </p:nvSpPr>
        <p:spPr>
          <a:xfrm>
            <a:off x="755576" y="2204864"/>
            <a:ext cx="4041775" cy="639762"/>
          </a:xfrm>
        </p:spPr>
        <p:txBody>
          <a:bodyPr/>
          <a:lstStyle/>
          <a:p>
            <a:r>
              <a:rPr lang="es-ES" dirty="0"/>
              <a:t>CRONOLOXÍA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3991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79512" y="836712"/>
            <a:ext cx="85896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Periodización</a:t>
            </a:r>
            <a:br>
              <a:rPr lang="es-ES" dirty="0"/>
            </a:br>
            <a:r>
              <a:rPr lang="es-ES" sz="3100" dirty="0"/>
              <a:t>1ª </a:t>
            </a:r>
            <a:r>
              <a:rPr lang="es-ES" sz="3100" dirty="0" err="1"/>
              <a:t>metade</a:t>
            </a:r>
            <a:r>
              <a:rPr lang="es-ES" sz="3100" dirty="0"/>
              <a:t> s. IV </a:t>
            </a:r>
            <a:r>
              <a:rPr lang="gl-ES" sz="3100" dirty="0"/>
              <a:t>a.c. </a:t>
            </a:r>
            <a:br>
              <a:rPr lang="gl-ES" sz="3100" dirty="0"/>
            </a:br>
            <a:r>
              <a:rPr lang="es-ES" sz="3100" dirty="0"/>
              <a:t>A FIN DA GRECIA DAS PÓLEIS</a:t>
            </a:r>
            <a:endParaRPr lang="gl-ES" sz="3100" dirty="0"/>
          </a:p>
        </p:txBody>
      </p:sp>
      <p:sp>
        <p:nvSpPr>
          <p:cNvPr id="11" name="10 Marcador de contenido"/>
          <p:cNvSpPr>
            <a:spLocks noGrp="1"/>
          </p:cNvSpPr>
          <p:nvPr>
            <p:ph idx="1"/>
          </p:nvPr>
        </p:nvSpPr>
        <p:spPr>
          <a:xfrm>
            <a:off x="467544" y="2132856"/>
            <a:ext cx="8352928" cy="431025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gl-ES" dirty="0"/>
              <a:t>Hexemonía de Esparta (404-379)</a:t>
            </a:r>
          </a:p>
          <a:p>
            <a:pPr marL="457200" indent="-457200">
              <a:buFont typeface="+mj-lt"/>
              <a:buAutoNum type="arabicPeriod"/>
            </a:pPr>
            <a:r>
              <a:rPr lang="gl-ES" dirty="0"/>
              <a:t>Segunda hexemonía ateniense, restablecemento da Liga Beocia (379-71)</a:t>
            </a:r>
          </a:p>
          <a:p>
            <a:pPr marL="457200" indent="-457200">
              <a:buFont typeface="+mj-lt"/>
              <a:buAutoNum type="arabicPeriod"/>
            </a:pPr>
            <a:r>
              <a:rPr lang="gl-ES" dirty="0"/>
              <a:t>Hexemonía de Tebas (371-62)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gl-ES" dirty="0"/>
              <a:t>Proliferación das Ligas de cidades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gl-ES" dirty="0"/>
              <a:t>Monarquía militar (precursor: Dionisio de Siracusa)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gl-ES" dirty="0"/>
              <a:t>Rexurdimento das tiranías.</a:t>
            </a:r>
          </a:p>
        </p:txBody>
      </p:sp>
    </p:spTree>
    <p:extLst>
      <p:ext uri="{BB962C8B-B14F-4D97-AF65-F5344CB8AC3E}">
        <p14:creationId xmlns:p14="http://schemas.microsoft.com/office/powerpoint/2010/main" val="2262855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Periodización</a:t>
            </a:r>
            <a:br>
              <a:rPr lang="es-ES" dirty="0"/>
            </a:br>
            <a:r>
              <a:rPr lang="es-ES" sz="3100" dirty="0"/>
              <a:t>2ª </a:t>
            </a:r>
            <a:r>
              <a:rPr lang="es-ES" sz="3100" dirty="0" err="1"/>
              <a:t>metade</a:t>
            </a:r>
            <a:r>
              <a:rPr lang="es-ES" sz="3100" dirty="0"/>
              <a:t> s. IV a</a:t>
            </a:r>
            <a:r>
              <a:rPr lang="gl-ES" sz="3100" dirty="0"/>
              <a:t>.c.</a:t>
            </a:r>
            <a:r>
              <a:rPr lang="es-ES" sz="3100" dirty="0"/>
              <a:t> </a:t>
            </a:r>
            <a:br>
              <a:rPr lang="es-ES" sz="3100" dirty="0"/>
            </a:br>
            <a:r>
              <a:rPr lang="es-ES" sz="3100" dirty="0"/>
              <a:t>HEXEMONÍA DE MACEDONIA</a:t>
            </a:r>
            <a:endParaRPr lang="gl-ES" sz="3100" dirty="0"/>
          </a:p>
        </p:txBody>
      </p:sp>
      <p:sp>
        <p:nvSpPr>
          <p:cNvPr id="13" name="12 Marcador de contenido"/>
          <p:cNvSpPr>
            <a:spLocks noGrp="1"/>
          </p:cNvSpPr>
          <p:nvPr>
            <p:ph idx="1"/>
          </p:nvPr>
        </p:nvSpPr>
        <p:spPr>
          <a:xfrm>
            <a:off x="457200" y="2636911"/>
            <a:ext cx="8229600" cy="353560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gl-ES" dirty="0"/>
              <a:t>Reinado de </a:t>
            </a:r>
            <a:r>
              <a:rPr lang="gl-ES" dirty="0" err="1"/>
              <a:t>Filipo</a:t>
            </a:r>
            <a:r>
              <a:rPr lang="gl-ES" dirty="0"/>
              <a:t> II (359-36)</a:t>
            </a:r>
          </a:p>
          <a:p>
            <a:pPr marL="457200" indent="-457200">
              <a:buFont typeface="+mj-lt"/>
              <a:buAutoNum type="arabicPeriod"/>
            </a:pPr>
            <a:r>
              <a:rPr lang="gl-ES" dirty="0"/>
              <a:t>Reinado de </a:t>
            </a:r>
            <a:r>
              <a:rPr lang="gl-ES" dirty="0" err="1"/>
              <a:t>Alenxandre</a:t>
            </a:r>
            <a:r>
              <a:rPr lang="gl-ES" dirty="0"/>
              <a:t> (336-23)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gl-ES" dirty="0"/>
              <a:t>Emerxencia do rei de Macedonia.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gl-ES" dirty="0"/>
              <a:t>Con Alexandre, os Persas pasan de manexar as </a:t>
            </a:r>
            <a:r>
              <a:rPr lang="gl-ES" dirty="0" err="1"/>
              <a:t>póleis</a:t>
            </a:r>
            <a:r>
              <a:rPr lang="gl-ES" dirty="0"/>
              <a:t> hexemónicas a seren súbditos dos gregos.</a:t>
            </a:r>
          </a:p>
        </p:txBody>
      </p:sp>
    </p:spTree>
    <p:extLst>
      <p:ext uri="{BB962C8B-B14F-4D97-AF65-F5344CB8AC3E}">
        <p14:creationId xmlns:p14="http://schemas.microsoft.com/office/powerpoint/2010/main" val="121257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499992" y="304800"/>
            <a:ext cx="4395064" cy="603920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2" name="1 Marcador de texto"/>
          <p:cNvSpPr>
            <a:spLocks noGrp="1"/>
          </p:cNvSpPr>
          <p:nvPr>
            <p:ph type="body" idx="2"/>
          </p:nvPr>
        </p:nvSpPr>
        <p:spPr>
          <a:xfrm>
            <a:off x="424056" y="404664"/>
            <a:ext cx="3931920" cy="720080"/>
          </a:xfrm>
        </p:spPr>
        <p:txBody>
          <a:bodyPr>
            <a:normAutofit/>
          </a:bodyPr>
          <a:lstStyle/>
          <a:p>
            <a:r>
              <a:rPr lang="es-ES" sz="3200" dirty="0"/>
              <a:t>Caracteres políticos</a:t>
            </a:r>
            <a:endParaRPr lang="gl-ES" sz="32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51520" y="1844824"/>
            <a:ext cx="8666456" cy="3694544"/>
          </a:xfrm>
        </p:spPr>
        <p:txBody>
          <a:bodyPr>
            <a:noAutofit/>
          </a:bodyPr>
          <a:lstStyle/>
          <a:p>
            <a:r>
              <a:rPr lang="gl-ES" sz="2800" dirty="0"/>
              <a:t>Decadencia da </a:t>
            </a:r>
            <a:r>
              <a:rPr lang="gl-ES" sz="2800" dirty="0" err="1"/>
              <a:t>polis</a:t>
            </a:r>
            <a:r>
              <a:rPr lang="gl-ES" sz="2800" dirty="0"/>
              <a:t> como </a:t>
            </a:r>
            <a:r>
              <a:rPr lang="gl-ES" sz="2800" dirty="0" err="1"/>
              <a:t>cidade-estado</a:t>
            </a:r>
            <a:r>
              <a:rPr lang="gl-ES" sz="2800" dirty="0"/>
              <a:t>: disolución desa idea en favor da de “Imperio Universal” (Alexandre)</a:t>
            </a:r>
          </a:p>
          <a:p>
            <a:r>
              <a:rPr lang="gl-ES" sz="2800" dirty="0"/>
              <a:t>Xeneralización dos oradores profesionais. </a:t>
            </a:r>
            <a:r>
              <a:rPr lang="gl-ES" sz="2800" dirty="0" err="1"/>
              <a:t>Demóstenes</a:t>
            </a:r>
            <a:r>
              <a:rPr lang="gl-ES" sz="2800" dirty="0"/>
              <a:t> e </a:t>
            </a:r>
            <a:r>
              <a:rPr lang="gl-ES" sz="2800" dirty="0" err="1"/>
              <a:t>Isócrates</a:t>
            </a:r>
            <a:r>
              <a:rPr lang="gl-ES" sz="2800" dirty="0"/>
              <a:t> acusan ao pobo de deixarlles facer a estes personaxes, que influían profundamente sobre a xente coa súa oratoria.</a:t>
            </a:r>
          </a:p>
        </p:txBody>
      </p:sp>
    </p:spTree>
    <p:extLst>
      <p:ext uri="{BB962C8B-B14F-4D97-AF65-F5344CB8AC3E}">
        <p14:creationId xmlns:p14="http://schemas.microsoft.com/office/powerpoint/2010/main" val="3715182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499992" y="304800"/>
            <a:ext cx="4395064" cy="603920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2" name="1 Marcador de texto"/>
          <p:cNvSpPr>
            <a:spLocks noGrp="1"/>
          </p:cNvSpPr>
          <p:nvPr>
            <p:ph type="body" idx="2"/>
          </p:nvPr>
        </p:nvSpPr>
        <p:spPr>
          <a:xfrm>
            <a:off x="424056" y="404664"/>
            <a:ext cx="3931920" cy="720080"/>
          </a:xfrm>
        </p:spPr>
        <p:txBody>
          <a:bodyPr>
            <a:normAutofit/>
          </a:bodyPr>
          <a:lstStyle/>
          <a:p>
            <a:r>
              <a:rPr lang="es-ES" sz="3200" dirty="0"/>
              <a:t>Caracteres políticos</a:t>
            </a:r>
            <a:endParaRPr lang="gl-ES" sz="32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51520" y="1700808"/>
            <a:ext cx="8666456" cy="4824536"/>
          </a:xfrm>
        </p:spPr>
        <p:txBody>
          <a:bodyPr>
            <a:noAutofit/>
          </a:bodyPr>
          <a:lstStyle/>
          <a:p>
            <a:r>
              <a:rPr lang="gl-ES" sz="2800" dirty="0"/>
              <a:t>En 400 o demagogo </a:t>
            </a:r>
            <a:r>
              <a:rPr lang="gl-ES" sz="2800" dirty="0" err="1"/>
              <a:t>Agirreos</a:t>
            </a:r>
            <a:r>
              <a:rPr lang="gl-ES" sz="2800" dirty="0"/>
              <a:t> instituíu </a:t>
            </a:r>
            <a:r>
              <a:rPr lang="gl-ES" sz="2800" dirty="0">
                <a:solidFill>
                  <a:srgbClr val="FFFF99"/>
                </a:solidFill>
              </a:rPr>
              <a:t>o </a:t>
            </a:r>
            <a:r>
              <a:rPr lang="gl-ES" sz="2800" dirty="0" err="1">
                <a:solidFill>
                  <a:srgbClr val="FFFF99"/>
                </a:solidFill>
              </a:rPr>
              <a:t>misthos</a:t>
            </a:r>
            <a:r>
              <a:rPr lang="gl-ES" sz="2800" dirty="0">
                <a:solidFill>
                  <a:srgbClr val="FFFF99"/>
                </a:solidFill>
              </a:rPr>
              <a:t> </a:t>
            </a:r>
            <a:r>
              <a:rPr lang="gl-ES" sz="2800" dirty="0" err="1">
                <a:solidFill>
                  <a:srgbClr val="FFFF99"/>
                </a:solidFill>
              </a:rPr>
              <a:t>ekklesiastikós</a:t>
            </a:r>
            <a:r>
              <a:rPr lang="gl-ES" sz="2800" dirty="0"/>
              <a:t> (primeiro 1, logo 2 e finalmente 3 óbolos), o que se consideraba unha decadencia da función pública. Os outros </a:t>
            </a:r>
            <a:r>
              <a:rPr lang="gl-ES" sz="2800" dirty="0" err="1">
                <a:solidFill>
                  <a:srgbClr val="FFFF99"/>
                </a:solidFill>
              </a:rPr>
              <a:t>misthoi</a:t>
            </a:r>
            <a:r>
              <a:rPr lang="gl-ES" sz="2800" dirty="0">
                <a:solidFill>
                  <a:srgbClr val="FFFF99"/>
                </a:solidFill>
              </a:rPr>
              <a:t> </a:t>
            </a:r>
            <a:r>
              <a:rPr lang="gl-ES" sz="2800" dirty="0"/>
              <a:t>subsistían, especialmente na </a:t>
            </a:r>
            <a:r>
              <a:rPr lang="gl-ES" sz="2800" dirty="0" err="1"/>
              <a:t>Heliea</a:t>
            </a:r>
            <a:r>
              <a:rPr lang="gl-ES" sz="2800" dirty="0"/>
              <a:t>, onde os xuízos cada vez eran máis arbitrarios e abundaban as confiscacións.</a:t>
            </a:r>
          </a:p>
          <a:p>
            <a:r>
              <a:rPr lang="gl-ES" sz="2800" dirty="0"/>
              <a:t>Tamén se restableceu en Atenas o </a:t>
            </a:r>
            <a:r>
              <a:rPr lang="gl-ES" sz="2800" dirty="0" err="1">
                <a:solidFill>
                  <a:srgbClr val="FFFF99"/>
                </a:solidFill>
              </a:rPr>
              <a:t>teoricón</a:t>
            </a:r>
            <a:r>
              <a:rPr lang="gl-ES" sz="2800" dirty="0"/>
              <a:t>, establecido por </a:t>
            </a:r>
            <a:r>
              <a:rPr lang="gl-ES" sz="2800" dirty="0" err="1"/>
              <a:t>Pericles</a:t>
            </a:r>
            <a:r>
              <a:rPr lang="gl-ES" sz="2800" dirty="0"/>
              <a:t> como axuda aos necesitados, pero agora empregado para os praceres do demos.</a:t>
            </a:r>
          </a:p>
        </p:txBody>
      </p:sp>
    </p:spTree>
    <p:extLst>
      <p:ext uri="{BB962C8B-B14F-4D97-AF65-F5344CB8AC3E}">
        <p14:creationId xmlns:p14="http://schemas.microsoft.com/office/powerpoint/2010/main" val="2523433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44008" y="304800"/>
            <a:ext cx="4251048" cy="603920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23528" y="476672"/>
            <a:ext cx="3931920" cy="809272"/>
          </a:xfrm>
        </p:spPr>
        <p:txBody>
          <a:bodyPr>
            <a:normAutofit/>
          </a:bodyPr>
          <a:lstStyle/>
          <a:p>
            <a:r>
              <a:rPr lang="es-ES" sz="3200" dirty="0"/>
              <a:t>Caracteres </a:t>
            </a:r>
            <a:r>
              <a:rPr lang="es-ES" sz="3200" dirty="0" err="1"/>
              <a:t>sociais</a:t>
            </a:r>
            <a:endParaRPr lang="gl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4171528"/>
          </a:xfrm>
        </p:spPr>
        <p:txBody>
          <a:bodyPr>
            <a:normAutofit/>
          </a:bodyPr>
          <a:lstStyle/>
          <a:p>
            <a:r>
              <a:rPr lang="gl-ES" dirty="0"/>
              <a:t>A crise económica provocou un aumento das diferenzas sociais.</a:t>
            </a:r>
          </a:p>
          <a:p>
            <a:r>
              <a:rPr lang="gl-ES" dirty="0"/>
              <a:t>Os pobres: moitos campesiños e </a:t>
            </a:r>
            <a:r>
              <a:rPr lang="gl-ES" dirty="0" err="1"/>
              <a:t>clerucos</a:t>
            </a:r>
            <a:r>
              <a:rPr lang="gl-ES" dirty="0"/>
              <a:t> perderon as súas terras; artesáns, tendeiros, </a:t>
            </a:r>
            <a:r>
              <a:rPr lang="gl-ES" dirty="0" err="1"/>
              <a:t>xornaleiros…</a:t>
            </a:r>
            <a:r>
              <a:rPr lang="gl-ES" dirty="0"/>
              <a:t> moitos quedaron sen traballo e non podían competir co traballo dos escravos, que aumentaron en número.</a:t>
            </a:r>
          </a:p>
        </p:txBody>
      </p:sp>
    </p:spTree>
    <p:extLst>
      <p:ext uri="{BB962C8B-B14F-4D97-AF65-F5344CB8AC3E}">
        <p14:creationId xmlns:p14="http://schemas.microsoft.com/office/powerpoint/2010/main" val="1977158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44008" y="304800"/>
            <a:ext cx="4251048" cy="603920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23528" y="476672"/>
            <a:ext cx="3931920" cy="809272"/>
          </a:xfrm>
        </p:spPr>
        <p:txBody>
          <a:bodyPr>
            <a:normAutofit/>
          </a:bodyPr>
          <a:lstStyle/>
          <a:p>
            <a:r>
              <a:rPr lang="es-ES" sz="3200" dirty="0"/>
              <a:t>Caracteres </a:t>
            </a:r>
            <a:r>
              <a:rPr lang="es-ES" sz="3200" dirty="0" err="1"/>
              <a:t>sociais</a:t>
            </a:r>
            <a:endParaRPr lang="gl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251520" y="1844824"/>
            <a:ext cx="8666456" cy="4171528"/>
          </a:xfrm>
        </p:spPr>
        <p:txBody>
          <a:bodyPr>
            <a:normAutofit lnSpcReduction="10000"/>
          </a:bodyPr>
          <a:lstStyle/>
          <a:p>
            <a:r>
              <a:rPr lang="gl-ES" dirty="0"/>
              <a:t>Esta xente sobrevivía cos </a:t>
            </a:r>
            <a:r>
              <a:rPr lang="gl-ES" u="sng" dirty="0" err="1"/>
              <a:t>misthoi</a:t>
            </a:r>
            <a:r>
              <a:rPr lang="gl-ES" dirty="0"/>
              <a:t> da </a:t>
            </a:r>
            <a:r>
              <a:rPr lang="gl-ES" u="sng" dirty="0" err="1"/>
              <a:t>Heliea</a:t>
            </a:r>
            <a:r>
              <a:rPr lang="gl-ES" dirty="0"/>
              <a:t> e da </a:t>
            </a:r>
            <a:r>
              <a:rPr lang="gl-ES" u="sng" dirty="0" err="1"/>
              <a:t>Eklesía</a:t>
            </a:r>
            <a:r>
              <a:rPr lang="gl-ES" dirty="0"/>
              <a:t>, máis as axudas do teórico.</a:t>
            </a:r>
          </a:p>
          <a:p>
            <a:r>
              <a:rPr lang="gl-ES" dirty="0"/>
              <a:t>Os ricos: eran os concesionarios das minas, os grandes armadores, os banqueiros e os acaparadores de terras, quen eran </a:t>
            </a:r>
            <a:r>
              <a:rPr lang="gl-ES" dirty="0" err="1"/>
              <a:t>esprimidos</a:t>
            </a:r>
            <a:r>
              <a:rPr lang="gl-ES" dirty="0"/>
              <a:t> polos </a:t>
            </a:r>
            <a:r>
              <a:rPr lang="gl-ES" dirty="0" err="1"/>
              <a:t>heliastas</a:t>
            </a:r>
            <a:r>
              <a:rPr lang="gl-ES" dirty="0"/>
              <a:t> e máis polas liturxias (</a:t>
            </a:r>
            <a:r>
              <a:rPr lang="gl-ES" u="sng" dirty="0" err="1"/>
              <a:t>trierarquías</a:t>
            </a:r>
            <a:r>
              <a:rPr lang="gl-ES" dirty="0"/>
              <a:t>) e especialmente a </a:t>
            </a:r>
            <a:r>
              <a:rPr lang="gl-ES" u="sng" dirty="0" err="1"/>
              <a:t>eisphorá</a:t>
            </a:r>
            <a:r>
              <a:rPr lang="gl-ES" dirty="0"/>
              <a:t>, que agora eran cotas sobre o capital…)</a:t>
            </a:r>
          </a:p>
        </p:txBody>
      </p:sp>
    </p:spTree>
    <p:extLst>
      <p:ext uri="{BB962C8B-B14F-4D97-AF65-F5344CB8AC3E}">
        <p14:creationId xmlns:p14="http://schemas.microsoft.com/office/powerpoint/2010/main" val="4010823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44008" y="304800"/>
            <a:ext cx="4251048" cy="459904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251520" y="260648"/>
            <a:ext cx="4071536" cy="809272"/>
          </a:xfrm>
        </p:spPr>
        <p:txBody>
          <a:bodyPr>
            <a:normAutofit/>
          </a:bodyPr>
          <a:lstStyle/>
          <a:p>
            <a:r>
              <a:rPr lang="es-ES" sz="3200" dirty="0"/>
              <a:t>Caracteres militares</a:t>
            </a:r>
            <a:endParaRPr lang="gl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228600" y="1124744"/>
            <a:ext cx="8666456" cy="5544616"/>
          </a:xfrm>
        </p:spPr>
        <p:txBody>
          <a:bodyPr>
            <a:normAutofit fontScale="85000" lnSpcReduction="10000"/>
          </a:bodyPr>
          <a:lstStyle/>
          <a:p>
            <a:r>
              <a:rPr lang="gl-ES" dirty="0"/>
              <a:t>Especialización no exército. A diferenza do s. V, co predominio do cidadán hoplita, o s. IV incorpora tropas de infantería lixeira, cabalería e arqueiros. Entre os seus continxentes cabía xente procedente de todas partes, fosen cidadáns voluntarios ou mercenarios estranxeiros.</a:t>
            </a:r>
          </a:p>
          <a:p>
            <a:r>
              <a:rPr lang="gl-ES" dirty="0"/>
              <a:t>O adestramento, ausente da falanxe ateniense no s. V,  introdúcese coa </a:t>
            </a:r>
            <a:r>
              <a:rPr lang="gl-ES" dirty="0" err="1">
                <a:solidFill>
                  <a:srgbClr val="FFFF99"/>
                </a:solidFill>
              </a:rPr>
              <a:t>efebate</a:t>
            </a:r>
            <a:r>
              <a:rPr lang="gl-ES" dirty="0"/>
              <a:t>, ou servizo  militar obrigatorio de dous anos.</a:t>
            </a:r>
          </a:p>
          <a:p>
            <a:r>
              <a:rPr lang="gl-ES" dirty="0"/>
              <a:t>Para facer fronte a estes exércitos profesionais, os sistemas defensivos tamén se </a:t>
            </a:r>
            <a:r>
              <a:rPr lang="gl-ES" dirty="0" err="1"/>
              <a:t>complexizan</a:t>
            </a:r>
            <a:r>
              <a:rPr lang="gl-ES" dirty="0"/>
              <a:t>, elevando e reforzando as murallas, ou facendo novos trazados (en </a:t>
            </a:r>
            <a:r>
              <a:rPr lang="gl-ES" dirty="0" err="1"/>
              <a:t>zig-zag</a:t>
            </a:r>
            <a:r>
              <a:rPr lang="gl-ES" dirty="0"/>
              <a:t>) cos que sorprender desprotexido ao inimigo.</a:t>
            </a:r>
          </a:p>
        </p:txBody>
      </p:sp>
    </p:spTree>
    <p:extLst>
      <p:ext uri="{BB962C8B-B14F-4D97-AF65-F5344CB8AC3E}">
        <p14:creationId xmlns:p14="http://schemas.microsoft.com/office/powerpoint/2010/main" val="1977158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44008" y="304800"/>
            <a:ext cx="4251048" cy="459904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251520" y="260648"/>
            <a:ext cx="4071536" cy="809272"/>
          </a:xfrm>
        </p:spPr>
        <p:txBody>
          <a:bodyPr>
            <a:normAutofit/>
          </a:bodyPr>
          <a:lstStyle/>
          <a:p>
            <a:r>
              <a:rPr lang="es-ES" sz="3200" dirty="0"/>
              <a:t>Caracteres militares</a:t>
            </a:r>
            <a:endParaRPr lang="gl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228600" y="1124744"/>
            <a:ext cx="8666456" cy="5544616"/>
          </a:xfrm>
        </p:spPr>
        <p:txBody>
          <a:bodyPr>
            <a:normAutofit fontScale="92500"/>
          </a:bodyPr>
          <a:lstStyle/>
          <a:p>
            <a:r>
              <a:rPr lang="gl-ES" dirty="0"/>
              <a:t>A expedición dos Dez Mil mostra ata que punto era doado recrutar mercenarios gregos entre a masa de miserables e desarraigados que habitaban as cidades (abundaban en Acaia e </a:t>
            </a:r>
            <a:r>
              <a:rPr lang="gl-ES" dirty="0" err="1"/>
              <a:t>Arcadia</a:t>
            </a:r>
            <a:r>
              <a:rPr lang="gl-ES" dirty="0"/>
              <a:t>, onde se concentraban as comarcas máis pobres e a vida urbana non ofrecía ningunha oportunidade).</a:t>
            </a:r>
          </a:p>
          <a:p>
            <a:r>
              <a:rPr lang="gl-ES" dirty="0"/>
              <a:t>Coa importancia do exército profesional gañan en poder e influencia os seus xenerais, que axiña gañan terreo no novo marco político inaugurado por </a:t>
            </a:r>
            <a:r>
              <a:rPr lang="gl-ES" dirty="0" err="1"/>
              <a:t>Filipo</a:t>
            </a:r>
            <a:r>
              <a:rPr lang="gl-ES" dirty="0"/>
              <a:t> de Macedonia</a:t>
            </a:r>
          </a:p>
        </p:txBody>
      </p:sp>
    </p:spTree>
    <p:extLst>
      <p:ext uri="{BB962C8B-B14F-4D97-AF65-F5344CB8AC3E}">
        <p14:creationId xmlns:p14="http://schemas.microsoft.com/office/powerpoint/2010/main" val="3008316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499992" y="332656"/>
            <a:ext cx="4467072" cy="531912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-32645" y="332656"/>
            <a:ext cx="4896544" cy="593248"/>
          </a:xfrm>
        </p:spPr>
        <p:txBody>
          <a:bodyPr>
            <a:normAutofit/>
          </a:bodyPr>
          <a:lstStyle/>
          <a:p>
            <a:r>
              <a:rPr lang="es-ES" sz="3200" dirty="0"/>
              <a:t>Caracteres económicos</a:t>
            </a:r>
            <a:endParaRPr lang="gl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8666456" cy="4896544"/>
          </a:xfrm>
        </p:spPr>
        <p:txBody>
          <a:bodyPr>
            <a:noAutofit/>
          </a:bodyPr>
          <a:lstStyle/>
          <a:p>
            <a:r>
              <a:rPr lang="gl-ES" sz="2800" dirty="0"/>
              <a:t>Produciuse primeiro o despoboamento de amplas rexións. A devastación da Ática e o empobrecemento xeneralizado dos campesiños, que estaban tamén sendo mobilizados continuamente para a guerra, acabaron coa clase de pequenos e medianos propietarios que mantiñan o exército </a:t>
            </a:r>
            <a:r>
              <a:rPr lang="gl-ES" sz="2800" dirty="0" err="1"/>
              <a:t>hoplítico</a:t>
            </a:r>
            <a:r>
              <a:rPr lang="gl-ES" sz="2800" dirty="0"/>
              <a:t>. As grandes propiedades que se recuperaron para a súa explotación foron en proveito dos novos ricos que podían traballar con xornaleiros e escravos.</a:t>
            </a:r>
          </a:p>
          <a:p>
            <a:r>
              <a:rPr lang="gl-ES" sz="2800" dirty="0"/>
              <a:t>A fin da talasocracia ateniense foi a causa da profunda brecha aberta entre ricos e pobres.</a:t>
            </a:r>
          </a:p>
        </p:txBody>
      </p:sp>
    </p:spTree>
    <p:extLst>
      <p:ext uri="{BB962C8B-B14F-4D97-AF65-F5344CB8AC3E}">
        <p14:creationId xmlns:p14="http://schemas.microsoft.com/office/powerpoint/2010/main" val="13544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499992" y="332656"/>
            <a:ext cx="4467072" cy="531912"/>
          </a:xfrm>
        </p:spPr>
        <p:txBody>
          <a:bodyPr>
            <a:normAutofit/>
          </a:bodyPr>
          <a:lstStyle/>
          <a:p>
            <a:r>
              <a:rPr lang="es-ES" dirty="0"/>
              <a:t> Características </a:t>
            </a:r>
            <a:r>
              <a:rPr lang="es-ES" dirty="0" err="1"/>
              <a:t>xerais</a:t>
            </a:r>
            <a:r>
              <a:rPr lang="es-ES" dirty="0"/>
              <a:t> s. IV a.C.</a:t>
            </a:r>
            <a:endParaRPr lang="gl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-32645" y="332656"/>
            <a:ext cx="4896544" cy="593248"/>
          </a:xfrm>
        </p:spPr>
        <p:txBody>
          <a:bodyPr>
            <a:normAutofit/>
          </a:bodyPr>
          <a:lstStyle/>
          <a:p>
            <a:r>
              <a:rPr lang="es-ES" sz="3200" dirty="0"/>
              <a:t>Caracteres económicos</a:t>
            </a:r>
            <a:endParaRPr lang="gl-ES" sz="3200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228600" y="1268760"/>
            <a:ext cx="8666456" cy="5256584"/>
          </a:xfrm>
        </p:spPr>
        <p:txBody>
          <a:bodyPr>
            <a:noAutofit/>
          </a:bodyPr>
          <a:lstStyle/>
          <a:p>
            <a:r>
              <a:rPr lang="gl-ES" sz="2400" dirty="0"/>
              <a:t>Os mercados gregos reducíronse radicalmente, perdendo o comercio de moitas cidades de Asia Menor baixo dominio persa, no </a:t>
            </a:r>
            <a:r>
              <a:rPr lang="gl-ES" sz="2400" dirty="0" err="1"/>
              <a:t>Quersoneso</a:t>
            </a:r>
            <a:r>
              <a:rPr lang="gl-ES" sz="2400" dirty="0"/>
              <a:t>, Sicilia, </a:t>
            </a:r>
            <a:r>
              <a:rPr lang="gl-ES" sz="2400" dirty="0" err="1"/>
              <a:t>etc</a:t>
            </a:r>
            <a:r>
              <a:rPr lang="gl-ES" sz="2400" dirty="0"/>
              <a:t>., onde xurdiron producións locais  que substituíron ás áticas, especialmente.</a:t>
            </a:r>
          </a:p>
          <a:p>
            <a:r>
              <a:rPr lang="gl-ES" sz="2400" dirty="0"/>
              <a:t>O rexurdimento económico produciuse no campo artesanal e máis no comercio (fábrica e venta de obxectos de luxo), favorecido polo desenvolvemento da banca e dos grandes créditos. Nestes sectores abundaban os metecos e antigos escravos que, ao faceren grandes fortunas, recibiron a cidadanía. Este rexurdimento intensificouse a raíz das conquistas de Alexandre, que abriu aos gregos todos os mercados de Oriente.</a:t>
            </a:r>
          </a:p>
        </p:txBody>
      </p:sp>
    </p:spTree>
    <p:extLst>
      <p:ext uri="{BB962C8B-B14F-4D97-AF65-F5344CB8AC3E}">
        <p14:creationId xmlns:p14="http://schemas.microsoft.com/office/powerpoint/2010/main" val="1549016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5. Sistemas de Estados </a:t>
            </a:r>
            <a:r>
              <a:rPr lang="es-ES" dirty="0" err="1"/>
              <a:t>gregos</a:t>
            </a:r>
            <a:r>
              <a:rPr lang="es-ES" dirty="0"/>
              <a:t>. Ligas e </a:t>
            </a:r>
            <a:r>
              <a:rPr lang="es-ES" dirty="0" err="1"/>
              <a:t>confederacións</a:t>
            </a:r>
            <a:endParaRPr lang="gl-ES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As </a:t>
            </a:r>
            <a:r>
              <a:rPr lang="es-ES" dirty="0" err="1"/>
              <a:t>asociacións</a:t>
            </a:r>
            <a:r>
              <a:rPr lang="es-ES" dirty="0"/>
              <a:t> </a:t>
            </a:r>
            <a:r>
              <a:rPr lang="es-ES" dirty="0" err="1"/>
              <a:t>gregas</a:t>
            </a:r>
            <a:r>
              <a:rPr lang="es-ES" dirty="0"/>
              <a:t>:</a:t>
            </a:r>
          </a:p>
          <a:p>
            <a:pPr lvl="1"/>
            <a:r>
              <a:rPr lang="es-ES" dirty="0"/>
              <a:t>Anfictionías</a:t>
            </a:r>
          </a:p>
          <a:p>
            <a:pPr lvl="1"/>
            <a:r>
              <a:rPr lang="es-ES" dirty="0" err="1"/>
              <a:t>simmachías</a:t>
            </a:r>
            <a:r>
              <a:rPr lang="es-ES" dirty="0"/>
              <a:t> / </a:t>
            </a:r>
            <a:r>
              <a:rPr lang="es-ES" dirty="0" err="1"/>
              <a:t>Simmachías</a:t>
            </a:r>
            <a:endParaRPr lang="es-ES" dirty="0"/>
          </a:p>
          <a:p>
            <a:pPr lvl="1"/>
            <a:r>
              <a:rPr lang="es-ES" dirty="0"/>
              <a:t>Estado Federal: </a:t>
            </a:r>
            <a:r>
              <a:rPr lang="es-ES" dirty="0" err="1"/>
              <a:t>Koinón</a:t>
            </a:r>
            <a:endParaRPr lang="es-ES" dirty="0"/>
          </a:p>
          <a:p>
            <a:r>
              <a:rPr lang="es-ES" dirty="0" err="1"/>
              <a:t>Principais</a:t>
            </a:r>
            <a:r>
              <a:rPr lang="es-ES" dirty="0"/>
              <a:t> </a:t>
            </a:r>
            <a:r>
              <a:rPr lang="es-ES" dirty="0" err="1"/>
              <a:t>confederacións</a:t>
            </a:r>
            <a:r>
              <a:rPr lang="es-ES" dirty="0"/>
              <a:t> </a:t>
            </a:r>
            <a:r>
              <a:rPr lang="es-ES" dirty="0" err="1"/>
              <a:t>ou</a:t>
            </a:r>
            <a:r>
              <a:rPr lang="es-ES" dirty="0"/>
              <a:t> </a:t>
            </a:r>
            <a:r>
              <a:rPr lang="es-ES" dirty="0" err="1"/>
              <a:t>koinón</a:t>
            </a:r>
            <a:endParaRPr lang="es-ES" dirty="0"/>
          </a:p>
          <a:p>
            <a:pPr lvl="1"/>
            <a:r>
              <a:rPr lang="es-ES" dirty="0"/>
              <a:t>Confederación de Beocia. Tebas</a:t>
            </a:r>
          </a:p>
          <a:p>
            <a:pPr lvl="1"/>
            <a:r>
              <a:rPr lang="es-ES" dirty="0"/>
              <a:t>A Liga Tesalia. </a:t>
            </a:r>
            <a:r>
              <a:rPr lang="es-ES" dirty="0" err="1"/>
              <a:t>Feras</a:t>
            </a:r>
            <a:endParaRPr lang="es-ES" dirty="0"/>
          </a:p>
          <a:p>
            <a:pPr lvl="1"/>
            <a:r>
              <a:rPr lang="es-ES" dirty="0"/>
              <a:t>A Liga Calcídica</a:t>
            </a:r>
          </a:p>
          <a:p>
            <a:pPr lvl="1"/>
            <a:r>
              <a:rPr lang="es-ES" dirty="0"/>
              <a:t>O </a:t>
            </a:r>
            <a:r>
              <a:rPr lang="es-ES" dirty="0" err="1"/>
              <a:t>Koinón</a:t>
            </a:r>
            <a:r>
              <a:rPr lang="es-ES" dirty="0"/>
              <a:t> dos molosos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69276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872796"/>
          </a:xfrm>
        </p:spPr>
        <p:txBody>
          <a:bodyPr>
            <a:normAutofit/>
          </a:bodyPr>
          <a:lstStyle/>
          <a:p>
            <a:r>
              <a:rPr lang="es-ES" dirty="0"/>
              <a:t>Anfictionía</a:t>
            </a:r>
          </a:p>
        </p:txBody>
      </p:sp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075240" cy="639762"/>
          </a:xfrm>
        </p:spPr>
        <p:txBody>
          <a:bodyPr/>
          <a:lstStyle/>
          <a:p>
            <a:r>
              <a:rPr lang="es-ES" sz="2800" cap="none" dirty="0"/>
              <a:t>Unión de </a:t>
            </a:r>
            <a:r>
              <a:rPr lang="es-ES" sz="2800" cap="none" dirty="0" err="1"/>
              <a:t>cidades</a:t>
            </a:r>
            <a:r>
              <a:rPr lang="es-ES" sz="2800" cap="none" dirty="0"/>
              <a:t> en torno a un santuario, con </a:t>
            </a:r>
            <a:r>
              <a:rPr lang="es-ES" sz="2800" cap="none" dirty="0" err="1"/>
              <a:t>fins</a:t>
            </a:r>
            <a:r>
              <a:rPr lang="es-ES" sz="2800" cap="none" dirty="0"/>
              <a:t> políticos e </a:t>
            </a:r>
            <a:r>
              <a:rPr lang="es-ES" sz="2800" cap="none" dirty="0" err="1"/>
              <a:t>relixiosos</a:t>
            </a:r>
            <a:endParaRPr lang="gl-ES" sz="2800" cap="none" dirty="0"/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2"/>
          </p:nvPr>
        </p:nvSpPr>
        <p:spPr>
          <a:xfrm>
            <a:off x="457200" y="2420888"/>
            <a:ext cx="4040188" cy="4032448"/>
          </a:xfrm>
        </p:spPr>
        <p:txBody>
          <a:bodyPr>
            <a:normAutofit/>
          </a:bodyPr>
          <a:lstStyle/>
          <a:p>
            <a:r>
              <a:rPr lang="es-ES" sz="2400" dirty="0"/>
              <a:t>É o tipo de asociación </a:t>
            </a:r>
            <a:r>
              <a:rPr lang="es-ES" sz="2400" dirty="0" err="1"/>
              <a:t>máis</a:t>
            </a:r>
            <a:r>
              <a:rPr lang="es-ES" sz="2400" dirty="0"/>
              <a:t> </a:t>
            </a:r>
            <a:r>
              <a:rPr lang="es-ES" sz="2400" dirty="0" err="1"/>
              <a:t>antiga</a:t>
            </a:r>
            <a:r>
              <a:rPr lang="es-ES" sz="2400" dirty="0"/>
              <a:t>, que unía a </a:t>
            </a:r>
            <a:r>
              <a:rPr lang="es-ES" sz="2400" dirty="0" err="1"/>
              <a:t>poboacións</a:t>
            </a:r>
            <a:r>
              <a:rPr lang="es-ES" sz="2400" dirty="0"/>
              <a:t> </a:t>
            </a:r>
            <a:r>
              <a:rPr lang="es-ES" sz="2400" dirty="0" err="1"/>
              <a:t>dunha</a:t>
            </a:r>
            <a:r>
              <a:rPr lang="es-ES" sz="2400" dirty="0"/>
              <a:t> </a:t>
            </a:r>
            <a:r>
              <a:rPr lang="es-ES" sz="2400" dirty="0" err="1"/>
              <a:t>mesma</a:t>
            </a:r>
            <a:r>
              <a:rPr lang="es-ES" sz="2400" dirty="0"/>
              <a:t> </a:t>
            </a:r>
            <a:r>
              <a:rPr lang="es-ES" sz="2400" dirty="0" err="1"/>
              <a:t>orixe</a:t>
            </a:r>
            <a:r>
              <a:rPr lang="es-ES" sz="2400" dirty="0"/>
              <a:t> </a:t>
            </a:r>
            <a:r>
              <a:rPr lang="es-ES" sz="2400" dirty="0" err="1"/>
              <a:t>ou</a:t>
            </a:r>
            <a:r>
              <a:rPr lang="es-ES" sz="2400" dirty="0"/>
              <a:t> </a:t>
            </a:r>
            <a:r>
              <a:rPr lang="es-ES" sz="2400" dirty="0" err="1"/>
              <a:t>rexión</a:t>
            </a:r>
            <a:r>
              <a:rPr lang="es-ES" sz="2400" dirty="0"/>
              <a:t>.</a:t>
            </a:r>
          </a:p>
          <a:p>
            <a:r>
              <a:rPr lang="es-ES" sz="2400" dirty="0"/>
              <a:t>A </a:t>
            </a:r>
            <a:r>
              <a:rPr lang="es-ES" sz="2400" dirty="0" err="1"/>
              <a:t>máis</a:t>
            </a:r>
            <a:r>
              <a:rPr lang="es-ES" sz="2400" dirty="0"/>
              <a:t> famosa </a:t>
            </a:r>
            <a:r>
              <a:rPr lang="es-ES" sz="2400" dirty="0" err="1"/>
              <a:t>foi</a:t>
            </a:r>
            <a:r>
              <a:rPr lang="es-ES" sz="2400" dirty="0"/>
              <a:t> a </a:t>
            </a:r>
            <a:r>
              <a:rPr lang="es-ES" sz="2400" u="sng" dirty="0"/>
              <a:t>anfictionía de </a:t>
            </a:r>
            <a:r>
              <a:rPr lang="es-ES" sz="2400" b="1" u="sng" dirty="0"/>
              <a:t>Delfos</a:t>
            </a:r>
            <a:r>
              <a:rPr lang="es-ES" sz="2400" dirty="0"/>
              <a:t> (Fócida) </a:t>
            </a:r>
            <a:r>
              <a:rPr lang="es-ES" sz="2400" dirty="0" err="1"/>
              <a:t>onde</a:t>
            </a:r>
            <a:r>
              <a:rPr lang="es-ES" sz="2400" dirty="0"/>
              <a:t> os </a:t>
            </a:r>
            <a:r>
              <a:rPr lang="es-ES" sz="2400" dirty="0" err="1"/>
              <a:t>gregos</a:t>
            </a:r>
            <a:r>
              <a:rPr lang="es-ES" sz="2400" dirty="0"/>
              <a:t> se reunían dúas veces </a:t>
            </a:r>
            <a:r>
              <a:rPr lang="es-ES" sz="2400" dirty="0" err="1"/>
              <a:t>ao</a:t>
            </a:r>
            <a:r>
              <a:rPr lang="es-ES" sz="2400" dirty="0"/>
              <a:t> ano en torno </a:t>
            </a:r>
            <a:r>
              <a:rPr lang="es-ES" sz="2400" dirty="0" err="1"/>
              <a:t>ao</a:t>
            </a:r>
            <a:r>
              <a:rPr lang="es-ES" sz="2400" dirty="0"/>
              <a:t> santuario de Apolo Pitio. </a:t>
            </a:r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734317"/>
            <a:ext cx="4041775" cy="3197529"/>
          </a:xfrm>
        </p:spPr>
      </p:pic>
      <p:sp>
        <p:nvSpPr>
          <p:cNvPr id="5" name="8 Marcador de texto"/>
          <p:cNvSpPr txBox="1">
            <a:spLocks/>
          </p:cNvSpPr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3333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251520" y="404664"/>
            <a:ext cx="8640960" cy="2664296"/>
          </a:xfrm>
        </p:spPr>
        <p:txBody>
          <a:bodyPr>
            <a:normAutofit fontScale="92500"/>
          </a:bodyPr>
          <a:lstStyle/>
          <a:p>
            <a:r>
              <a:rPr lang="gl-ES" dirty="0"/>
              <a:t>Salienta ademais a </a:t>
            </a:r>
            <a:r>
              <a:rPr lang="gl-ES" u="sng" dirty="0" err="1"/>
              <a:t>anfictionía</a:t>
            </a:r>
            <a:r>
              <a:rPr lang="gl-ES" u="sng" dirty="0"/>
              <a:t> de </a:t>
            </a:r>
            <a:r>
              <a:rPr lang="gl-ES" b="1" u="sng" dirty="0" err="1"/>
              <a:t>Delos</a:t>
            </a:r>
            <a:r>
              <a:rPr lang="gl-ES" dirty="0"/>
              <a:t>, de fundación atribuída a </a:t>
            </a:r>
            <a:r>
              <a:rPr lang="gl-ES" dirty="0" err="1"/>
              <a:t>Teseo</a:t>
            </a:r>
            <a:r>
              <a:rPr lang="gl-ES" dirty="0"/>
              <a:t>, cun santuario tamén dedicado a Apolo onde se reunían dende moi antigamente os gregos das </a:t>
            </a:r>
            <a:r>
              <a:rPr lang="gl-ES" dirty="0" err="1"/>
              <a:t>Cícladas</a:t>
            </a:r>
            <a:r>
              <a:rPr lang="gl-ES" dirty="0"/>
              <a:t>. Atenas </a:t>
            </a:r>
            <a:r>
              <a:rPr lang="gl-ES" dirty="0" err="1"/>
              <a:t>convertiríaa</a:t>
            </a:r>
            <a:r>
              <a:rPr lang="gl-ES" dirty="0"/>
              <a:t> nunha </a:t>
            </a:r>
            <a:r>
              <a:rPr lang="gl-ES" i="1" u="sng" dirty="0" err="1"/>
              <a:t>simmachía</a:t>
            </a:r>
            <a:r>
              <a:rPr lang="gl-ES" dirty="0"/>
              <a:t> ou asociación para a guerra das cidades de orixe xonia, despois da Segunda Guerra Médica.</a:t>
            </a:r>
          </a:p>
        </p:txBody>
      </p:sp>
      <p:pic>
        <p:nvPicPr>
          <p:cNvPr id="8" name="7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996952"/>
            <a:ext cx="4551017" cy="3600400"/>
          </a:xfrm>
        </p:spPr>
      </p:pic>
    </p:spTree>
    <p:extLst>
      <p:ext uri="{BB962C8B-B14F-4D97-AF65-F5344CB8AC3E}">
        <p14:creationId xmlns:p14="http://schemas.microsoft.com/office/powerpoint/2010/main" val="3649159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sz="half" idx="1"/>
          </p:nvPr>
        </p:nvSpPr>
        <p:spPr>
          <a:xfrm>
            <a:off x="467544" y="260648"/>
            <a:ext cx="8219256" cy="2935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Destacar </a:t>
            </a:r>
            <a:r>
              <a:rPr lang="es-ES" dirty="0" err="1"/>
              <a:t>tamén</a:t>
            </a:r>
            <a:r>
              <a:rPr lang="es-ES" dirty="0"/>
              <a:t> as </a:t>
            </a:r>
            <a:r>
              <a:rPr lang="es-ES" u="sng" dirty="0"/>
              <a:t>anfictionías</a:t>
            </a:r>
            <a:r>
              <a:rPr lang="es-ES" dirty="0"/>
              <a:t> de:</a:t>
            </a:r>
          </a:p>
          <a:p>
            <a:r>
              <a:rPr lang="es-ES" b="1" dirty="0" err="1"/>
              <a:t>Calauría</a:t>
            </a:r>
            <a:r>
              <a:rPr lang="es-ES" dirty="0"/>
              <a:t>, arredor do templo de Poseidón (illa de Poros).</a:t>
            </a:r>
            <a:r>
              <a:rPr lang="gl-ES" dirty="0"/>
              <a:t> Ademais de relixiosa era mercantil, centrándose no istmo de Corinto.</a:t>
            </a:r>
          </a:p>
          <a:p>
            <a:r>
              <a:rPr lang="es-ES" dirty="0"/>
              <a:t>A de </a:t>
            </a:r>
            <a:r>
              <a:rPr lang="es-ES" b="1" dirty="0" err="1"/>
              <a:t>Onquesto</a:t>
            </a:r>
            <a:r>
              <a:rPr lang="es-ES" dirty="0"/>
              <a:t>, en Beocia, </a:t>
            </a:r>
            <a:r>
              <a:rPr lang="es-ES" dirty="0" err="1"/>
              <a:t>tamén</a:t>
            </a:r>
            <a:r>
              <a:rPr lang="es-ES" dirty="0"/>
              <a:t> en torno </a:t>
            </a:r>
            <a:r>
              <a:rPr lang="es-ES" dirty="0" err="1"/>
              <a:t>ao</a:t>
            </a:r>
            <a:r>
              <a:rPr lang="es-ES" dirty="0"/>
              <a:t> templo de Poseidón.</a:t>
            </a: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068960"/>
            <a:ext cx="4481441" cy="3312368"/>
          </a:xfrm>
        </p:spPr>
      </p:pic>
    </p:spTree>
    <p:extLst>
      <p:ext uri="{BB962C8B-B14F-4D97-AF65-F5344CB8AC3E}">
        <p14:creationId xmlns:p14="http://schemas.microsoft.com/office/powerpoint/2010/main" val="6043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872796"/>
          </a:xfrm>
        </p:spPr>
        <p:txBody>
          <a:bodyPr/>
          <a:lstStyle/>
          <a:p>
            <a:r>
              <a:rPr lang="es-ES" dirty="0" err="1"/>
              <a:t>Simmachía</a:t>
            </a:r>
            <a:endParaRPr lang="gl-E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8147248" cy="639762"/>
          </a:xfrm>
        </p:spPr>
        <p:txBody>
          <a:bodyPr/>
          <a:lstStyle/>
          <a:p>
            <a:r>
              <a:rPr lang="es-ES" sz="2800" cap="none" dirty="0"/>
              <a:t>alianza de carácter militar, para a ofensiva e a defensa</a:t>
            </a:r>
            <a:endParaRPr lang="gl-ES" sz="2800" cap="none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8147248" cy="4091136"/>
          </a:xfrm>
        </p:spPr>
        <p:txBody>
          <a:bodyPr>
            <a:normAutofit/>
          </a:bodyPr>
          <a:lstStyle/>
          <a:p>
            <a:r>
              <a:rPr lang="gl-ES" sz="2400" dirty="0"/>
              <a:t>“Comprometíanse a ter os mesmos amigos e inimigos”.</a:t>
            </a:r>
          </a:p>
          <a:p>
            <a:r>
              <a:rPr lang="gl-ES" sz="2400" dirty="0"/>
              <a:t>Cada cidade conservaba a súa autonomía, pero podían poñerse baixo a hexemonía ou mando dunha delas.</a:t>
            </a:r>
          </a:p>
          <a:p>
            <a:r>
              <a:rPr lang="gl-ES" sz="2400" dirty="0"/>
              <a:t>Os tratados celebrábanse con festas de tipo relixioso.</a:t>
            </a:r>
          </a:p>
          <a:p>
            <a:r>
              <a:rPr lang="gl-ES" sz="2400" dirty="0"/>
              <a:t>Variantes:</a:t>
            </a:r>
          </a:p>
          <a:p>
            <a:pPr lvl="1"/>
            <a:r>
              <a:rPr lang="gl-ES" sz="2400" dirty="0" err="1">
                <a:solidFill>
                  <a:srgbClr val="FFFF99"/>
                </a:solidFill>
              </a:rPr>
              <a:t>Epimachía</a:t>
            </a:r>
            <a:r>
              <a:rPr lang="gl-ES" sz="2400" dirty="0"/>
              <a:t>: alianza só para a defensa</a:t>
            </a:r>
          </a:p>
          <a:p>
            <a:pPr lvl="1"/>
            <a:r>
              <a:rPr lang="gl-ES" sz="2400" dirty="0" err="1">
                <a:solidFill>
                  <a:srgbClr val="FFFF99"/>
                </a:solidFill>
              </a:rPr>
              <a:t>Spondai</a:t>
            </a:r>
            <a:r>
              <a:rPr lang="gl-ES" sz="2400" dirty="0"/>
              <a:t>: tratado limitado no tempo, xeralmente a 50 anos.</a:t>
            </a:r>
          </a:p>
        </p:txBody>
      </p:sp>
    </p:spTree>
    <p:extLst>
      <p:ext uri="{BB962C8B-B14F-4D97-AF65-F5344CB8AC3E}">
        <p14:creationId xmlns:p14="http://schemas.microsoft.com/office/powerpoint/2010/main" val="1355501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err="1"/>
              <a:t>Quizais</a:t>
            </a:r>
            <a:r>
              <a:rPr lang="es-ES" dirty="0"/>
              <a:t> a </a:t>
            </a:r>
            <a:r>
              <a:rPr lang="es-ES" dirty="0" err="1"/>
              <a:t>primeira</a:t>
            </a:r>
            <a:r>
              <a:rPr lang="es-ES" dirty="0"/>
              <a:t> (s. VI). </a:t>
            </a:r>
          </a:p>
          <a:p>
            <a:r>
              <a:rPr lang="es-ES" dirty="0" err="1"/>
              <a:t>Dirixida</a:t>
            </a:r>
            <a:r>
              <a:rPr lang="es-ES" dirty="0"/>
              <a:t> por Esparta, </a:t>
            </a:r>
            <a:r>
              <a:rPr lang="es-ES" dirty="0" err="1"/>
              <a:t>pertencían</a:t>
            </a:r>
            <a:r>
              <a:rPr lang="es-ES" dirty="0"/>
              <a:t> Tegea, Corinto e </a:t>
            </a:r>
            <a:r>
              <a:rPr lang="es-ES" dirty="0" err="1"/>
              <a:t>cidades</a:t>
            </a:r>
            <a:r>
              <a:rPr lang="es-ES" dirty="0"/>
              <a:t> da Argólida.</a:t>
            </a:r>
          </a:p>
          <a:p>
            <a:r>
              <a:rPr lang="es-ES" dirty="0"/>
              <a:t>As </a:t>
            </a:r>
            <a:r>
              <a:rPr lang="es-ES" dirty="0" err="1"/>
              <a:t>decisións</a:t>
            </a:r>
            <a:r>
              <a:rPr lang="es-ES" dirty="0"/>
              <a:t> </a:t>
            </a:r>
            <a:r>
              <a:rPr lang="es-ES" dirty="0" err="1"/>
              <a:t>tomábanse</a:t>
            </a:r>
            <a:r>
              <a:rPr lang="es-ES" dirty="0"/>
              <a:t> en </a:t>
            </a:r>
            <a:r>
              <a:rPr lang="es-ES" dirty="0" err="1"/>
              <a:t>asembleas</a:t>
            </a:r>
            <a:r>
              <a:rPr lang="es-ES" dirty="0"/>
              <a:t> </a:t>
            </a:r>
            <a:r>
              <a:rPr lang="es-ES" dirty="0" err="1"/>
              <a:t>federais</a:t>
            </a:r>
            <a:r>
              <a:rPr lang="es-ES" dirty="0"/>
              <a:t> en Esparta.</a:t>
            </a:r>
          </a:p>
          <a:p>
            <a:r>
              <a:rPr lang="es-ES" dirty="0" err="1"/>
              <a:t>Disolveuse</a:t>
            </a:r>
            <a:r>
              <a:rPr lang="es-ES" dirty="0"/>
              <a:t> tras a batalla de </a:t>
            </a:r>
            <a:r>
              <a:rPr lang="es-ES" dirty="0" err="1"/>
              <a:t>Leuctra</a:t>
            </a:r>
            <a:r>
              <a:rPr lang="es-ES" dirty="0"/>
              <a:t> en 371</a:t>
            </a:r>
          </a:p>
          <a:p>
            <a:r>
              <a:rPr lang="es-ES" dirty="0">
                <a:solidFill>
                  <a:srgbClr val="FFC000"/>
                </a:solidFill>
              </a:rPr>
              <a:t>Non tras a batalla de </a:t>
            </a:r>
            <a:r>
              <a:rPr lang="es-ES" dirty="0" err="1">
                <a:solidFill>
                  <a:srgbClr val="FFC000"/>
                </a:solidFill>
              </a:rPr>
              <a:t>Mantinea</a:t>
            </a:r>
            <a:r>
              <a:rPr lang="es-ES" dirty="0">
                <a:solidFill>
                  <a:srgbClr val="FFC000"/>
                </a:solidFill>
              </a:rPr>
              <a:t> en 362 a.C.</a:t>
            </a:r>
            <a:endParaRPr lang="gl-ES" dirty="0">
              <a:solidFill>
                <a:srgbClr val="FFC00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436096" y="620688"/>
            <a:ext cx="228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>
                <a:solidFill>
                  <a:srgbClr val="FFFF00"/>
                </a:solidFill>
              </a:rPr>
              <a:t>A Liga do Peloponeso</a:t>
            </a:r>
            <a:endParaRPr lang="gl-ES" sz="1600" dirty="0"/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684" y="1772816"/>
            <a:ext cx="4330824" cy="4064787"/>
          </a:xfrm>
          <a:prstGeom prst="rect">
            <a:avLst/>
          </a:prstGeom>
        </p:spPr>
      </p:pic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539552" y="447628"/>
            <a:ext cx="3394720" cy="775848"/>
          </a:xfrm>
        </p:spPr>
        <p:txBody>
          <a:bodyPr>
            <a:normAutofit fontScale="90000"/>
          </a:bodyPr>
          <a:lstStyle/>
          <a:p>
            <a:r>
              <a:rPr lang="es-ES" dirty="0" err="1"/>
              <a:t>Symmachías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73044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gl-ES" sz="2400" dirty="0"/>
              <a:t>A primeira fundouse en 470 a.C. e disolveuse tras a Guerra do Peloponeso.</a:t>
            </a:r>
          </a:p>
          <a:p>
            <a:r>
              <a:rPr lang="gl-ES" sz="2400" dirty="0"/>
              <a:t>A segunda fundouse en 378, asociando a Atenas con algunhas outras cidades de Asia Menor debido ao descontento con Esparta. Disolveuse tras a batalla de </a:t>
            </a:r>
            <a:r>
              <a:rPr lang="gl-ES" sz="2400" dirty="0" err="1"/>
              <a:t>Queronea</a:t>
            </a:r>
            <a:r>
              <a:rPr lang="gl-ES" sz="2400" dirty="0"/>
              <a:t> en 338.</a:t>
            </a:r>
          </a:p>
          <a:p>
            <a:r>
              <a:rPr lang="gl-ES" sz="2400" dirty="0"/>
              <a:t>Atenas mantiña a hexemonía, e as cidades, aínda que se mantiñan libres, pagaban tributo.</a:t>
            </a:r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982" y="2132856"/>
            <a:ext cx="4208265" cy="3377133"/>
          </a:xfrm>
        </p:spPr>
      </p:pic>
      <p:sp>
        <p:nvSpPr>
          <p:cNvPr id="7" name="7 Título"/>
          <p:cNvSpPr>
            <a:spLocks noGrp="1"/>
          </p:cNvSpPr>
          <p:nvPr>
            <p:ph type="title"/>
          </p:nvPr>
        </p:nvSpPr>
        <p:spPr>
          <a:xfrm>
            <a:off x="611560" y="548680"/>
            <a:ext cx="3394720" cy="775848"/>
          </a:xfrm>
        </p:spPr>
        <p:txBody>
          <a:bodyPr>
            <a:normAutofit fontScale="90000"/>
          </a:bodyPr>
          <a:lstStyle/>
          <a:p>
            <a:r>
              <a:rPr lang="es-ES" dirty="0" err="1"/>
              <a:t>Symmachías</a:t>
            </a:r>
            <a:endParaRPr lang="gl-ES" dirty="0"/>
          </a:p>
        </p:txBody>
      </p:sp>
      <p:sp>
        <p:nvSpPr>
          <p:cNvPr id="8" name="7 Rectángulo"/>
          <p:cNvSpPr/>
          <p:nvPr/>
        </p:nvSpPr>
        <p:spPr>
          <a:xfrm>
            <a:off x="4211960" y="5486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>
                <a:solidFill>
                  <a:srgbClr val="FFFF00"/>
                </a:solidFill>
              </a:rPr>
              <a:t>Ligas atenienses </a:t>
            </a:r>
            <a:r>
              <a:rPr lang="es-ES" sz="2400" dirty="0" err="1">
                <a:solidFill>
                  <a:srgbClr val="FFFF00"/>
                </a:solidFill>
              </a:rPr>
              <a:t>ou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err="1">
                <a:solidFill>
                  <a:srgbClr val="FFFF00"/>
                </a:solidFill>
              </a:rPr>
              <a:t>Confederacións</a:t>
            </a:r>
            <a:r>
              <a:rPr lang="es-ES" sz="2400" dirty="0">
                <a:solidFill>
                  <a:srgbClr val="FFFF00"/>
                </a:solidFill>
              </a:rPr>
              <a:t> de Delos</a:t>
            </a:r>
          </a:p>
        </p:txBody>
      </p:sp>
    </p:spTree>
    <p:extLst>
      <p:ext uri="{BB962C8B-B14F-4D97-AF65-F5344CB8AC3E}">
        <p14:creationId xmlns:p14="http://schemas.microsoft.com/office/powerpoint/2010/main" val="2702661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32040" y="1052736"/>
            <a:ext cx="3816424" cy="639762"/>
          </a:xfrm>
        </p:spPr>
        <p:txBody>
          <a:bodyPr/>
          <a:lstStyle/>
          <a:p>
            <a:pPr algn="ctr"/>
            <a:r>
              <a:rPr lang="es-ES" dirty="0" err="1"/>
              <a:t>simmachíaS</a:t>
            </a:r>
            <a:r>
              <a:rPr lang="es-ES" dirty="0"/>
              <a:t>. </a:t>
            </a:r>
          </a:p>
          <a:p>
            <a:pPr algn="ctr"/>
            <a:r>
              <a:rPr lang="es-ES" sz="2400" cap="none" dirty="0">
                <a:solidFill>
                  <a:srgbClr val="FFFF00"/>
                </a:solidFill>
              </a:rPr>
              <a:t>Liga de Arcadia</a:t>
            </a:r>
            <a:endParaRPr lang="gl-ES" sz="2400" cap="none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23528" y="836712"/>
            <a:ext cx="4546848" cy="5688632"/>
          </a:xfrm>
        </p:spPr>
        <p:txBody>
          <a:bodyPr>
            <a:normAutofit fontScale="92500" lnSpcReduction="10000"/>
          </a:bodyPr>
          <a:lstStyle/>
          <a:p>
            <a:r>
              <a:rPr lang="es-ES" dirty="0" err="1"/>
              <a:t>Formouse</a:t>
            </a:r>
            <a:r>
              <a:rPr lang="es-ES" dirty="0"/>
              <a:t> en torno a </a:t>
            </a:r>
            <a:r>
              <a:rPr lang="es-ES" dirty="0" err="1"/>
              <a:t>Mantinea</a:t>
            </a:r>
            <a:r>
              <a:rPr lang="es-ES" dirty="0"/>
              <a:t> en 370, tras a batalla de </a:t>
            </a:r>
            <a:r>
              <a:rPr lang="es-ES" dirty="0" err="1"/>
              <a:t>Leuctra</a:t>
            </a:r>
            <a:r>
              <a:rPr lang="es-ES" dirty="0"/>
              <a:t>.</a:t>
            </a:r>
          </a:p>
          <a:p>
            <a:r>
              <a:rPr lang="es-ES" dirty="0" err="1"/>
              <a:t>Neste</a:t>
            </a:r>
            <a:r>
              <a:rPr lang="es-ES" dirty="0"/>
              <a:t> ano os arcadios </a:t>
            </a:r>
            <a:r>
              <a:rPr lang="es-ES" dirty="0" err="1"/>
              <a:t>obtiveron</a:t>
            </a:r>
            <a:r>
              <a:rPr lang="es-ES" dirty="0"/>
              <a:t> a </a:t>
            </a:r>
            <a:r>
              <a:rPr lang="es-ES" dirty="0" err="1"/>
              <a:t>axuda</a:t>
            </a:r>
            <a:r>
              <a:rPr lang="es-ES" dirty="0"/>
              <a:t> dos beocios </a:t>
            </a:r>
            <a:r>
              <a:rPr lang="es-ES" dirty="0" err="1"/>
              <a:t>dirixidos</a:t>
            </a:r>
            <a:r>
              <a:rPr lang="es-ES" dirty="0"/>
              <a:t> por </a:t>
            </a:r>
            <a:r>
              <a:rPr lang="es-ES" dirty="0" err="1"/>
              <a:t>Epaminondas</a:t>
            </a:r>
            <a:r>
              <a:rPr lang="es-ES" dirty="0"/>
              <a:t> para liberar Mesenia do dominio espartano. </a:t>
            </a:r>
            <a:r>
              <a:rPr lang="es-ES" dirty="0" err="1"/>
              <a:t>Fundouse</a:t>
            </a:r>
            <a:r>
              <a:rPr lang="es-ES" dirty="0"/>
              <a:t> </a:t>
            </a:r>
            <a:r>
              <a:rPr lang="es-ES" dirty="0" err="1"/>
              <a:t>daquela</a:t>
            </a:r>
            <a:r>
              <a:rPr lang="es-ES" dirty="0"/>
              <a:t> Megalópolis no SO de Arcadia, </a:t>
            </a:r>
            <a:r>
              <a:rPr lang="es-ES" dirty="0" err="1"/>
              <a:t>converténdose</a:t>
            </a:r>
            <a:r>
              <a:rPr lang="es-ES" dirty="0"/>
              <a:t> en sede da confederación.</a:t>
            </a:r>
          </a:p>
          <a:p>
            <a:r>
              <a:rPr lang="es-ES" dirty="0" err="1"/>
              <a:t>Dispoñía</a:t>
            </a:r>
            <a:r>
              <a:rPr lang="es-ES" dirty="0"/>
              <a:t> </a:t>
            </a:r>
            <a:r>
              <a:rPr lang="es-ES" dirty="0" err="1"/>
              <a:t>dun</a:t>
            </a:r>
            <a:r>
              <a:rPr lang="es-ES" dirty="0"/>
              <a:t> </a:t>
            </a:r>
            <a:r>
              <a:rPr lang="es-ES" dirty="0" err="1"/>
              <a:t>Consello</a:t>
            </a:r>
            <a:r>
              <a:rPr lang="es-ES" dirty="0"/>
              <a:t> denominado “Os 10 mil”; de 50 </a:t>
            </a:r>
            <a:r>
              <a:rPr lang="es-ES" dirty="0" err="1"/>
              <a:t>maxistrados</a:t>
            </a:r>
            <a:r>
              <a:rPr lang="es-ES" dirty="0"/>
              <a:t> </a:t>
            </a:r>
            <a:r>
              <a:rPr lang="es-ES" dirty="0" err="1"/>
              <a:t>ou</a:t>
            </a:r>
            <a:r>
              <a:rPr lang="es-ES" dirty="0"/>
              <a:t> </a:t>
            </a:r>
            <a:r>
              <a:rPr lang="es-ES" dirty="0">
                <a:solidFill>
                  <a:srgbClr val="FFFF00"/>
                </a:solidFill>
              </a:rPr>
              <a:t>Demiurgos </a:t>
            </a:r>
            <a:r>
              <a:rPr lang="es-ES" dirty="0"/>
              <a:t>(proporcional </a:t>
            </a:r>
            <a:r>
              <a:rPr lang="es-ES" dirty="0" err="1"/>
              <a:t>ao</a:t>
            </a:r>
            <a:r>
              <a:rPr lang="es-ES" dirty="0"/>
              <a:t> número de </a:t>
            </a:r>
            <a:r>
              <a:rPr lang="es-ES" dirty="0" err="1"/>
              <a:t>cidades</a:t>
            </a:r>
            <a:r>
              <a:rPr lang="es-ES" dirty="0"/>
              <a:t> </a:t>
            </a:r>
            <a:r>
              <a:rPr lang="es-ES" dirty="0" err="1"/>
              <a:t>membros</a:t>
            </a:r>
            <a:r>
              <a:rPr lang="es-ES" dirty="0"/>
              <a:t>)</a:t>
            </a:r>
          </a:p>
          <a:p>
            <a:r>
              <a:rPr lang="es-ES" dirty="0"/>
              <a:t>Os tebanos </a:t>
            </a:r>
            <a:r>
              <a:rPr lang="es-ES" dirty="0" err="1"/>
              <a:t>quixeron</a:t>
            </a:r>
            <a:r>
              <a:rPr lang="es-ES" dirty="0"/>
              <a:t> controlar a Liga, pero </a:t>
            </a:r>
            <a:r>
              <a:rPr lang="es-ES" dirty="0" err="1"/>
              <a:t>perderon</a:t>
            </a:r>
            <a:r>
              <a:rPr lang="es-ES" dirty="0"/>
              <a:t> a batalla de </a:t>
            </a:r>
            <a:r>
              <a:rPr lang="es-ES" dirty="0" err="1"/>
              <a:t>Mantinea</a:t>
            </a:r>
            <a:r>
              <a:rPr lang="es-ES" dirty="0"/>
              <a:t> en 362, o que </a:t>
            </a:r>
            <a:r>
              <a:rPr lang="es-ES" dirty="0" err="1"/>
              <a:t>tamén</a:t>
            </a:r>
            <a:r>
              <a:rPr lang="es-ES" dirty="0"/>
              <a:t> </a:t>
            </a:r>
            <a:r>
              <a:rPr lang="es-ES" dirty="0" err="1"/>
              <a:t>supuxo</a:t>
            </a:r>
            <a:r>
              <a:rPr lang="es-ES" dirty="0"/>
              <a:t> o </a:t>
            </a:r>
            <a:r>
              <a:rPr lang="es-ES" dirty="0" err="1"/>
              <a:t>comezo</a:t>
            </a:r>
            <a:r>
              <a:rPr lang="es-ES" dirty="0"/>
              <a:t> de decadencia da Liga.</a:t>
            </a:r>
            <a:endParaRPr lang="gl-ES" dirty="0"/>
          </a:p>
        </p:txBody>
      </p:sp>
      <p:pic>
        <p:nvPicPr>
          <p:cNvPr id="2" name="1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76872"/>
            <a:ext cx="4041775" cy="3332477"/>
          </a:xfrm>
        </p:spPr>
      </p:pic>
    </p:spTree>
    <p:extLst>
      <p:ext uri="{BB962C8B-B14F-4D97-AF65-F5344CB8AC3E}">
        <p14:creationId xmlns:p14="http://schemas.microsoft.com/office/powerpoint/2010/main" val="1130616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 Estado Federal: </a:t>
            </a:r>
            <a:r>
              <a:rPr lang="es-ES" dirty="0" err="1"/>
              <a:t>Koinón</a:t>
            </a:r>
            <a:r>
              <a:rPr lang="es-ES" dirty="0"/>
              <a:t> </a:t>
            </a:r>
            <a:r>
              <a:rPr lang="es-ES" sz="2200" dirty="0"/>
              <a:t>Asociación de varias </a:t>
            </a:r>
            <a:r>
              <a:rPr lang="es-ES" sz="2200" dirty="0" err="1"/>
              <a:t>póleis</a:t>
            </a:r>
            <a:r>
              <a:rPr lang="es-ES" sz="2200" dirty="0"/>
              <a:t> </a:t>
            </a:r>
            <a:r>
              <a:rPr lang="es-ES" sz="2200" dirty="0" err="1"/>
              <a:t>baixo</a:t>
            </a:r>
            <a:r>
              <a:rPr lang="es-ES" sz="2200" dirty="0"/>
              <a:t> un </a:t>
            </a:r>
            <a:r>
              <a:rPr lang="es-ES" sz="2200" dirty="0" err="1"/>
              <a:t>mesmo</a:t>
            </a:r>
            <a:r>
              <a:rPr lang="es-ES" sz="2200" dirty="0"/>
              <a:t> </a:t>
            </a:r>
            <a:r>
              <a:rPr lang="es-ES" sz="2200" dirty="0" err="1"/>
              <a:t>goberno</a:t>
            </a:r>
            <a:r>
              <a:rPr lang="es-ES" sz="2200" dirty="0"/>
              <a:t> e </a:t>
            </a:r>
            <a:r>
              <a:rPr lang="es-ES" sz="2200" dirty="0" err="1"/>
              <a:t>leis</a:t>
            </a:r>
            <a:endParaRPr lang="gl-ES" dirty="0"/>
          </a:p>
        </p:txBody>
      </p:sp>
      <p:sp>
        <p:nvSpPr>
          <p:cNvPr id="15" name="14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gl-ES" dirty="0"/>
              <a:t>Forma de asociación creada e difundida ao longo do s. IV.</a:t>
            </a:r>
          </a:p>
          <a:p>
            <a:r>
              <a:rPr lang="gl-ES" dirty="0"/>
              <a:t>Principios fundamentais do sistema federativo:</a:t>
            </a:r>
          </a:p>
          <a:p>
            <a:pPr lvl="1"/>
            <a:r>
              <a:rPr lang="gl-ES" dirty="0"/>
              <a:t>Conservación do dereito de cidade local ou </a:t>
            </a:r>
            <a:r>
              <a:rPr lang="gl-ES" i="1" dirty="0" err="1">
                <a:solidFill>
                  <a:srgbClr val="FFFF99"/>
                </a:solidFill>
              </a:rPr>
              <a:t>autopoliteía</a:t>
            </a:r>
            <a:r>
              <a:rPr lang="gl-ES" dirty="0"/>
              <a:t>.</a:t>
            </a:r>
          </a:p>
          <a:p>
            <a:pPr lvl="1"/>
            <a:r>
              <a:rPr lang="gl-ES" dirty="0"/>
              <a:t>Superponse a este un dereito federal ou </a:t>
            </a:r>
            <a:r>
              <a:rPr lang="gl-ES" i="1" dirty="0" err="1">
                <a:solidFill>
                  <a:srgbClr val="FFFF99"/>
                </a:solidFill>
              </a:rPr>
              <a:t>koinopoliteía</a:t>
            </a:r>
            <a:r>
              <a:rPr lang="gl-ES" dirty="0"/>
              <a:t>.</a:t>
            </a:r>
          </a:p>
          <a:p>
            <a:pPr lvl="1"/>
            <a:r>
              <a:rPr lang="gl-ES" dirty="0"/>
              <a:t>Cada cidade gobernaba a concesión do seu dereito de cidade, que automaticamente supoñía recibir tamén a calidade de “cidadán federal”. </a:t>
            </a:r>
          </a:p>
          <a:p>
            <a:r>
              <a:rPr lang="gl-ES" i="1" dirty="0" err="1">
                <a:solidFill>
                  <a:srgbClr val="FFFF99"/>
                </a:solidFill>
              </a:rPr>
              <a:t>Simpoliteía</a:t>
            </a:r>
            <a:r>
              <a:rPr lang="gl-ES" dirty="0"/>
              <a:t>: estatuto de pertenza a un </a:t>
            </a:r>
            <a:r>
              <a:rPr lang="gl-ES" dirty="0" err="1"/>
              <a:t>koinón</a:t>
            </a:r>
            <a:r>
              <a:rPr lang="gl-ES" dirty="0"/>
              <a:t>, equivalente a unha “etnia federal”, que facía uso en política exterior dun étnico común (v.g. </a:t>
            </a:r>
            <a:r>
              <a:rPr lang="gl-ES" dirty="0" err="1"/>
              <a:t>Arcadio</a:t>
            </a:r>
            <a:r>
              <a:rPr lang="gl-ES" dirty="0"/>
              <a:t>, Aqueo)</a:t>
            </a:r>
          </a:p>
        </p:txBody>
      </p:sp>
    </p:spTree>
    <p:extLst>
      <p:ext uri="{BB962C8B-B14F-4D97-AF65-F5344CB8AC3E}">
        <p14:creationId xmlns:p14="http://schemas.microsoft.com/office/powerpoint/2010/main" val="3881883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944804"/>
          </a:xfrm>
        </p:spPr>
        <p:txBody>
          <a:bodyPr/>
          <a:lstStyle/>
          <a:p>
            <a:r>
              <a:rPr lang="es-ES" dirty="0" err="1"/>
              <a:t>Principais</a:t>
            </a:r>
            <a:r>
              <a:rPr lang="es-ES" dirty="0"/>
              <a:t> </a:t>
            </a:r>
            <a:r>
              <a:rPr lang="es-ES" dirty="0" err="1"/>
              <a:t>koinón</a:t>
            </a:r>
            <a:endParaRPr lang="gl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0" y="1412776"/>
            <a:ext cx="4040188" cy="639762"/>
          </a:xfrm>
        </p:spPr>
        <p:txBody>
          <a:bodyPr/>
          <a:lstStyle/>
          <a:p>
            <a:pPr algn="ctr"/>
            <a:r>
              <a:rPr lang="es-ES" sz="2400" cap="none" dirty="0">
                <a:solidFill>
                  <a:srgbClr val="FFFF00"/>
                </a:solidFill>
              </a:rPr>
              <a:t>Confederación Beocia.</a:t>
            </a:r>
          </a:p>
          <a:p>
            <a:pPr algn="ctr"/>
            <a:r>
              <a:rPr lang="es-ES" sz="2400" cap="none" dirty="0">
                <a:solidFill>
                  <a:srgbClr val="FFFF00"/>
                </a:solidFill>
              </a:rPr>
              <a:t>Tebas</a:t>
            </a:r>
            <a:endParaRPr lang="gl-ES" sz="2400" cap="none" dirty="0">
              <a:solidFill>
                <a:srgbClr val="FFFF0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395536" y="1196752"/>
            <a:ext cx="4040188" cy="5328592"/>
          </a:xfrm>
        </p:spPr>
        <p:txBody>
          <a:bodyPr>
            <a:normAutofit fontScale="92500"/>
          </a:bodyPr>
          <a:lstStyle/>
          <a:p>
            <a:r>
              <a:rPr lang="es-ES" dirty="0"/>
              <a:t>Tebas </a:t>
            </a:r>
            <a:r>
              <a:rPr lang="es-ES" dirty="0" err="1"/>
              <a:t>impuxo</a:t>
            </a:r>
            <a:r>
              <a:rPr lang="es-ES" dirty="0"/>
              <a:t> o </a:t>
            </a:r>
            <a:r>
              <a:rPr lang="es-ES" dirty="0" err="1"/>
              <a:t>seu</a:t>
            </a:r>
            <a:r>
              <a:rPr lang="es-ES" dirty="0"/>
              <a:t> dominio sobre </a:t>
            </a:r>
            <a:r>
              <a:rPr lang="es-ES" dirty="0" err="1"/>
              <a:t>unha</a:t>
            </a:r>
            <a:r>
              <a:rPr lang="es-ES" dirty="0"/>
              <a:t> confederación de </a:t>
            </a:r>
            <a:r>
              <a:rPr lang="es-ES" dirty="0" err="1"/>
              <a:t>membros</a:t>
            </a:r>
            <a:r>
              <a:rPr lang="es-ES" dirty="0"/>
              <a:t> involuntarios (</a:t>
            </a:r>
            <a:r>
              <a:rPr lang="es-ES" dirty="0" err="1"/>
              <a:t>vg</a:t>
            </a:r>
            <a:r>
              <a:rPr lang="es-ES" dirty="0"/>
              <a:t>. Platea)</a:t>
            </a:r>
          </a:p>
          <a:p>
            <a:r>
              <a:rPr lang="es-ES" dirty="0"/>
              <a:t>Posiblemente ten a </a:t>
            </a:r>
            <a:r>
              <a:rPr lang="es-ES" dirty="0" err="1"/>
              <a:t>súa</a:t>
            </a:r>
            <a:r>
              <a:rPr lang="es-ES" dirty="0"/>
              <a:t> </a:t>
            </a:r>
            <a:r>
              <a:rPr lang="es-ES" dirty="0" err="1"/>
              <a:t>orixe</a:t>
            </a:r>
            <a:r>
              <a:rPr lang="es-ES" dirty="0"/>
              <a:t> no s. VI e non se </a:t>
            </a:r>
            <a:r>
              <a:rPr lang="es-ES" dirty="0" err="1"/>
              <a:t>disolveu</a:t>
            </a:r>
            <a:r>
              <a:rPr lang="es-ES" dirty="0"/>
              <a:t> no s. V pese a ter perdido a independencia </a:t>
            </a:r>
            <a:r>
              <a:rPr lang="es-ES" dirty="0" err="1"/>
              <a:t>fronte</a:t>
            </a:r>
            <a:r>
              <a:rPr lang="es-ES" dirty="0"/>
              <a:t> a Atenas (entre 457-446)</a:t>
            </a:r>
          </a:p>
          <a:p>
            <a:r>
              <a:rPr lang="es-ES" dirty="0"/>
              <a:t>Tebas </a:t>
            </a:r>
            <a:r>
              <a:rPr lang="es-ES" dirty="0" err="1"/>
              <a:t>foi</a:t>
            </a:r>
            <a:r>
              <a:rPr lang="es-ES" dirty="0"/>
              <a:t> ocupada por Esparta entre 382-379. En 379 </a:t>
            </a:r>
            <a:r>
              <a:rPr lang="es-ES" dirty="0" err="1"/>
              <a:t>reavivouse</a:t>
            </a:r>
            <a:r>
              <a:rPr lang="es-ES" dirty="0"/>
              <a:t> a federación e </a:t>
            </a:r>
            <a:r>
              <a:rPr lang="es-ES" dirty="0" err="1"/>
              <a:t>volveuse</a:t>
            </a:r>
            <a:r>
              <a:rPr lang="es-ES" dirty="0"/>
              <a:t> constituir a </a:t>
            </a:r>
            <a:r>
              <a:rPr lang="es-ES" dirty="0" err="1"/>
              <a:t>Asemblea</a:t>
            </a:r>
            <a:r>
              <a:rPr lang="es-ES" dirty="0"/>
              <a:t> Federal. Non incluía a </a:t>
            </a:r>
            <a:r>
              <a:rPr lang="gl-ES" dirty="0" err="1"/>
              <a:t>Orcómenos</a:t>
            </a:r>
            <a:r>
              <a:rPr lang="es-ES" dirty="0"/>
              <a:t> e Tespias, destruidas por </a:t>
            </a:r>
            <a:r>
              <a:rPr lang="es-ES" dirty="0" err="1"/>
              <a:t>opoñerse</a:t>
            </a:r>
            <a:r>
              <a:rPr lang="es-ES" dirty="0"/>
              <a:t> </a:t>
            </a:r>
            <a:r>
              <a:rPr lang="es-ES" dirty="0" err="1"/>
              <a:t>ao</a:t>
            </a:r>
            <a:r>
              <a:rPr lang="es-ES" dirty="0"/>
              <a:t> dominio tebano.</a:t>
            </a:r>
            <a:endParaRPr lang="gl-ES" dirty="0"/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431426"/>
            <a:ext cx="4041775" cy="3803310"/>
          </a:xfrm>
        </p:spPr>
      </p:pic>
    </p:spTree>
    <p:extLst>
      <p:ext uri="{BB962C8B-B14F-4D97-AF65-F5344CB8AC3E}">
        <p14:creationId xmlns:p14="http://schemas.microsoft.com/office/powerpoint/2010/main" val="669702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>
          <a:xfrm>
            <a:off x="323528" y="449288"/>
            <a:ext cx="4680520" cy="6408712"/>
          </a:xfrm>
        </p:spPr>
        <p:txBody>
          <a:bodyPr>
            <a:normAutofit/>
          </a:bodyPr>
          <a:lstStyle/>
          <a:p>
            <a:r>
              <a:rPr lang="es-ES" sz="1800" dirty="0"/>
              <a:t>Tesalia </a:t>
            </a:r>
            <a:r>
              <a:rPr lang="gl-ES" sz="1800" dirty="0"/>
              <a:t>exercía</a:t>
            </a:r>
            <a:r>
              <a:rPr lang="es-ES" sz="1800" dirty="0"/>
              <a:t> a presidencia da Anfictionía de Delfos, de </a:t>
            </a:r>
            <a:r>
              <a:rPr lang="gl-ES" sz="1800" dirty="0"/>
              <a:t>maneira</a:t>
            </a:r>
            <a:r>
              <a:rPr lang="es-ES" sz="1800" dirty="0"/>
              <a:t> que </a:t>
            </a:r>
            <a:r>
              <a:rPr lang="es-ES" sz="1800" dirty="0" err="1"/>
              <a:t>quen</a:t>
            </a:r>
            <a:r>
              <a:rPr lang="es-ES" sz="1800" dirty="0"/>
              <a:t> controlaba </a:t>
            </a:r>
            <a:r>
              <a:rPr lang="es-ES" sz="1800" dirty="0" err="1"/>
              <a:t>unha</a:t>
            </a:r>
            <a:r>
              <a:rPr lang="es-ES" sz="1800" dirty="0"/>
              <a:t> controlaba a </a:t>
            </a:r>
            <a:r>
              <a:rPr lang="es-ES" sz="1800" dirty="0" err="1"/>
              <a:t>outra</a:t>
            </a:r>
            <a:r>
              <a:rPr lang="es-ES" sz="1800" dirty="0"/>
              <a:t>.</a:t>
            </a:r>
          </a:p>
          <a:p>
            <a:r>
              <a:rPr lang="es-ES" sz="1800" dirty="0"/>
              <a:t>O </a:t>
            </a:r>
            <a:r>
              <a:rPr lang="es-ES" sz="1800" dirty="0" err="1"/>
              <a:t>koinón</a:t>
            </a:r>
            <a:r>
              <a:rPr lang="es-ES" sz="1800" dirty="0"/>
              <a:t> </a:t>
            </a:r>
            <a:r>
              <a:rPr lang="es-ES" sz="1800" dirty="0" err="1"/>
              <a:t>xurdíu</a:t>
            </a:r>
            <a:r>
              <a:rPr lang="es-ES" sz="1800" dirty="0"/>
              <a:t> </a:t>
            </a:r>
            <a:r>
              <a:rPr lang="es-ES" sz="1800" dirty="0" err="1"/>
              <a:t>dunha</a:t>
            </a:r>
            <a:r>
              <a:rPr lang="es-ES" sz="1800" dirty="0"/>
              <a:t> </a:t>
            </a:r>
            <a:r>
              <a:rPr lang="es-ES" sz="1800" dirty="0" err="1"/>
              <a:t>antiga</a:t>
            </a:r>
            <a:r>
              <a:rPr lang="es-ES" sz="1800" dirty="0"/>
              <a:t> </a:t>
            </a:r>
            <a:r>
              <a:rPr lang="es-ES" sz="1800" dirty="0" err="1"/>
              <a:t>comunidade</a:t>
            </a:r>
            <a:r>
              <a:rPr lang="es-ES" sz="1800" dirty="0"/>
              <a:t> étnica, </a:t>
            </a:r>
            <a:r>
              <a:rPr lang="es-ES" sz="1800" dirty="0" err="1"/>
              <a:t>onde</a:t>
            </a:r>
            <a:r>
              <a:rPr lang="es-ES" sz="1800" dirty="0"/>
              <a:t> convivían en época clásica </a:t>
            </a:r>
            <a:r>
              <a:rPr lang="es-ES" sz="1800" dirty="0" err="1">
                <a:solidFill>
                  <a:srgbClr val="FFFF99"/>
                </a:solidFill>
              </a:rPr>
              <a:t>póleis</a:t>
            </a:r>
            <a:r>
              <a:rPr lang="es-ES" sz="1800" dirty="0">
                <a:solidFill>
                  <a:srgbClr val="FFFF99"/>
                </a:solidFill>
              </a:rPr>
              <a:t> </a:t>
            </a:r>
            <a:r>
              <a:rPr lang="es-ES" sz="1800" dirty="0"/>
              <a:t>con </a:t>
            </a:r>
            <a:r>
              <a:rPr lang="es-ES" sz="1800" dirty="0" err="1">
                <a:solidFill>
                  <a:srgbClr val="FFFF99"/>
                </a:solidFill>
              </a:rPr>
              <a:t>ethne</a:t>
            </a:r>
            <a:r>
              <a:rPr lang="es-ES" sz="1800" dirty="0"/>
              <a:t>.</a:t>
            </a:r>
          </a:p>
          <a:p>
            <a:r>
              <a:rPr lang="es-ES" sz="1800" dirty="0"/>
              <a:t>A </a:t>
            </a:r>
            <a:r>
              <a:rPr lang="es-ES" sz="1800" dirty="0" err="1"/>
              <a:t>finais</a:t>
            </a:r>
            <a:r>
              <a:rPr lang="es-ES" sz="1800" dirty="0"/>
              <a:t> do s. V </a:t>
            </a:r>
            <a:r>
              <a:rPr lang="es-ES" sz="1800" dirty="0" err="1"/>
              <a:t>xurdiu</a:t>
            </a:r>
            <a:r>
              <a:rPr lang="es-ES" sz="1800" dirty="0"/>
              <a:t> </a:t>
            </a:r>
            <a:r>
              <a:rPr lang="es-ES" sz="1800" dirty="0" err="1"/>
              <a:t>unha</a:t>
            </a:r>
            <a:r>
              <a:rPr lang="es-ES" sz="1800" dirty="0"/>
              <a:t> dinastía de tiranos en </a:t>
            </a:r>
            <a:r>
              <a:rPr lang="es-ES" sz="1800" dirty="0" err="1"/>
              <a:t>Feras</a:t>
            </a:r>
            <a:r>
              <a:rPr lang="es-ES" sz="1800" dirty="0"/>
              <a:t>.</a:t>
            </a:r>
            <a:endParaRPr lang="gl-ES" sz="1800" dirty="0"/>
          </a:p>
          <a:p>
            <a:r>
              <a:rPr lang="es-ES" sz="1800" dirty="0"/>
              <a:t>O </a:t>
            </a:r>
            <a:r>
              <a:rPr lang="es-ES" sz="1800" dirty="0" err="1"/>
              <a:t>exército</a:t>
            </a:r>
            <a:r>
              <a:rPr lang="es-ES" sz="1800" dirty="0"/>
              <a:t> </a:t>
            </a:r>
            <a:r>
              <a:rPr lang="es-ES" sz="1800" dirty="0" err="1"/>
              <a:t>recrutábase</a:t>
            </a:r>
            <a:r>
              <a:rPr lang="es-ES" sz="1800" dirty="0"/>
              <a:t> no </a:t>
            </a:r>
            <a:r>
              <a:rPr lang="es-ES" sz="1800" dirty="0" err="1"/>
              <a:t>kleros</a:t>
            </a:r>
            <a:r>
              <a:rPr lang="es-ES" sz="1800" dirty="0"/>
              <a:t> (lote de </a:t>
            </a:r>
            <a:r>
              <a:rPr lang="es-ES" sz="1800" dirty="0" err="1"/>
              <a:t>terra</a:t>
            </a:r>
            <a:r>
              <a:rPr lang="es-ES" sz="1800" dirty="0"/>
              <a:t>, fincas de grandes propietarios) entre os </a:t>
            </a:r>
            <a:r>
              <a:rPr lang="es-ES" sz="1800" dirty="0" err="1">
                <a:solidFill>
                  <a:srgbClr val="FFFF99"/>
                </a:solidFill>
              </a:rPr>
              <a:t>penestes</a:t>
            </a:r>
            <a:r>
              <a:rPr lang="es-ES" sz="1800" dirty="0">
                <a:solidFill>
                  <a:srgbClr val="FFFF99"/>
                </a:solidFill>
              </a:rPr>
              <a:t> </a:t>
            </a:r>
            <a:r>
              <a:rPr lang="es-ES" sz="1800" dirty="0"/>
              <a:t>(</a:t>
            </a:r>
            <a:r>
              <a:rPr lang="es-ES" sz="1800" dirty="0" err="1"/>
              <a:t>campesiños</a:t>
            </a:r>
            <a:r>
              <a:rPr lang="es-ES" sz="1800" dirty="0"/>
              <a:t> </a:t>
            </a:r>
            <a:r>
              <a:rPr lang="es-ES" sz="1800" dirty="0" err="1"/>
              <a:t>depedentes</a:t>
            </a:r>
            <a:r>
              <a:rPr lang="es-ES" sz="1800" dirty="0"/>
              <a:t>, </a:t>
            </a:r>
            <a:r>
              <a:rPr lang="es-ES" sz="1800" dirty="0" err="1"/>
              <a:t>semellantes</a:t>
            </a:r>
            <a:r>
              <a:rPr lang="es-ES" sz="1800" dirty="0"/>
              <a:t> </a:t>
            </a:r>
            <a:r>
              <a:rPr lang="es-ES" sz="1800" dirty="0" err="1"/>
              <a:t>aos</a:t>
            </a:r>
            <a:r>
              <a:rPr lang="es-ES" sz="1800" dirty="0"/>
              <a:t> </a:t>
            </a:r>
            <a:r>
              <a:rPr lang="es-ES" sz="1800" dirty="0" err="1"/>
              <a:t>hilotas</a:t>
            </a:r>
            <a:r>
              <a:rPr lang="es-ES" sz="1800" dirty="0"/>
              <a:t>), que </a:t>
            </a:r>
            <a:r>
              <a:rPr lang="es-ES" sz="1800" dirty="0" err="1"/>
              <a:t>agora</a:t>
            </a:r>
            <a:r>
              <a:rPr lang="es-ES" sz="1800" dirty="0"/>
              <a:t> engrosaban a infantería (40 </a:t>
            </a:r>
            <a:r>
              <a:rPr lang="es-ES" sz="1800" dirty="0" err="1"/>
              <a:t>cabaleiros</a:t>
            </a:r>
            <a:r>
              <a:rPr lang="es-ES" sz="1800" dirty="0"/>
              <a:t> e 80 hoplitas en cada </a:t>
            </a:r>
            <a:r>
              <a:rPr lang="es-ES" sz="1800" dirty="0" err="1"/>
              <a:t>kleros</a:t>
            </a:r>
            <a:r>
              <a:rPr lang="es-ES" sz="1800" dirty="0"/>
              <a:t>).</a:t>
            </a:r>
          </a:p>
          <a:p>
            <a:r>
              <a:rPr lang="es-ES" sz="1800" dirty="0" err="1"/>
              <a:t>Unha</a:t>
            </a:r>
            <a:r>
              <a:rPr lang="es-ES" sz="1800" dirty="0"/>
              <a:t> federación rival </a:t>
            </a:r>
            <a:r>
              <a:rPr lang="es-ES" sz="1800" dirty="0" err="1"/>
              <a:t>xurdida</a:t>
            </a:r>
            <a:r>
              <a:rPr lang="es-ES" sz="1800" dirty="0"/>
              <a:t> en 352 e aliada a Filipo II de Macedonia </a:t>
            </a:r>
            <a:r>
              <a:rPr lang="es-ES" sz="1800" dirty="0" err="1"/>
              <a:t>derribou</a:t>
            </a:r>
            <a:r>
              <a:rPr lang="es-ES" sz="1800" dirty="0"/>
              <a:t> a tiranía de </a:t>
            </a:r>
            <a:r>
              <a:rPr lang="es-ES" sz="1800" dirty="0" err="1"/>
              <a:t>Feras</a:t>
            </a:r>
            <a:r>
              <a:rPr lang="es-ES" sz="1800" dirty="0"/>
              <a:t> e </a:t>
            </a:r>
            <a:r>
              <a:rPr lang="es-ES" sz="1800" dirty="0" err="1"/>
              <a:t>mantivo</a:t>
            </a:r>
            <a:r>
              <a:rPr lang="es-ES" sz="1800" dirty="0"/>
              <a:t> a </a:t>
            </a:r>
            <a:r>
              <a:rPr lang="es-ES" sz="1800" dirty="0" err="1"/>
              <a:t>vella</a:t>
            </a:r>
            <a:r>
              <a:rPr lang="es-ES" sz="1800" dirty="0"/>
              <a:t> alianza con </a:t>
            </a:r>
            <a:r>
              <a:rPr lang="es-ES" sz="1800" dirty="0" err="1"/>
              <a:t>Alexandres</a:t>
            </a:r>
            <a:r>
              <a:rPr lang="es-ES" sz="1800" dirty="0"/>
              <a:t>.</a:t>
            </a:r>
          </a:p>
        </p:txBody>
      </p:sp>
      <p:pic>
        <p:nvPicPr>
          <p:cNvPr id="2" name="1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88840"/>
            <a:ext cx="4038600" cy="3049369"/>
          </a:xfrm>
        </p:spPr>
      </p:pic>
      <p:sp>
        <p:nvSpPr>
          <p:cNvPr id="5" name="4 Marcador de texto"/>
          <p:cNvSpPr>
            <a:spLocks noGrp="1"/>
          </p:cNvSpPr>
          <p:nvPr>
            <p:ph type="body" idx="4294967295"/>
          </p:nvPr>
        </p:nvSpPr>
        <p:spPr>
          <a:xfrm>
            <a:off x="4788024" y="1052736"/>
            <a:ext cx="4040187" cy="639763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>
                <a:solidFill>
                  <a:srgbClr val="FFFF00"/>
                </a:solidFill>
              </a:rPr>
              <a:t>Liga Tesalia. </a:t>
            </a:r>
            <a:r>
              <a:rPr lang="es-ES" dirty="0" err="1">
                <a:solidFill>
                  <a:srgbClr val="FFFF00"/>
                </a:solidFill>
              </a:rPr>
              <a:t>Feras</a:t>
            </a:r>
            <a:endParaRPr lang="gl-E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7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4402832" cy="864096"/>
          </a:xfrm>
        </p:spPr>
        <p:txBody>
          <a:bodyPr>
            <a:normAutofit fontScale="90000"/>
          </a:bodyPr>
          <a:lstStyle/>
          <a:p>
            <a:r>
              <a:rPr lang="es-ES" dirty="0" err="1"/>
              <a:t>Principais</a:t>
            </a:r>
            <a:r>
              <a:rPr lang="es-ES" dirty="0"/>
              <a:t> </a:t>
            </a:r>
            <a:r>
              <a:rPr lang="es-ES" dirty="0" err="1"/>
              <a:t>koinón</a:t>
            </a:r>
            <a:endParaRPr lang="gl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775526" y="2204864"/>
            <a:ext cx="4040188" cy="639762"/>
          </a:xfrm>
        </p:spPr>
        <p:txBody>
          <a:bodyPr/>
          <a:lstStyle/>
          <a:p>
            <a:pPr algn="ctr"/>
            <a:r>
              <a:rPr lang="es-ES" sz="2800" cap="none" dirty="0">
                <a:solidFill>
                  <a:srgbClr val="FFFF00"/>
                </a:solidFill>
              </a:rPr>
              <a:t>Liga Calcídica</a:t>
            </a:r>
            <a:endParaRPr lang="gl-ES" cap="none" dirty="0">
              <a:solidFill>
                <a:srgbClr val="FFFF0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539552" y="1340768"/>
            <a:ext cx="3662955" cy="5251227"/>
          </a:xfrm>
        </p:spPr>
        <p:txBody>
          <a:bodyPr>
            <a:normAutofit/>
          </a:bodyPr>
          <a:lstStyle/>
          <a:p>
            <a:r>
              <a:rPr lang="es-ES" dirty="0"/>
              <a:t>Fundada a </a:t>
            </a:r>
            <a:r>
              <a:rPr lang="es-ES" dirty="0" err="1"/>
              <a:t>finais</a:t>
            </a:r>
            <a:r>
              <a:rPr lang="es-ES" dirty="0"/>
              <a:t> da Guerra do Peloponeso e encabezada por Olinto, formada polo </a:t>
            </a:r>
            <a:r>
              <a:rPr lang="es-ES" dirty="0" err="1"/>
              <a:t>sinecismo</a:t>
            </a:r>
            <a:r>
              <a:rPr lang="es-ES" dirty="0"/>
              <a:t> das </a:t>
            </a:r>
            <a:r>
              <a:rPr lang="es-ES" dirty="0" err="1"/>
              <a:t>cidades</a:t>
            </a:r>
            <a:r>
              <a:rPr lang="es-ES" dirty="0"/>
              <a:t> </a:t>
            </a:r>
            <a:r>
              <a:rPr lang="es-ES" dirty="0" err="1"/>
              <a:t>calcídicas</a:t>
            </a:r>
            <a:r>
              <a:rPr lang="es-ES" dirty="0"/>
              <a:t> da costa en 432. </a:t>
            </a:r>
          </a:p>
          <a:p>
            <a:r>
              <a:rPr lang="es-ES" dirty="0" err="1"/>
              <a:t>Formábana</a:t>
            </a:r>
            <a:r>
              <a:rPr lang="es-ES" dirty="0"/>
              <a:t> 32 </a:t>
            </a:r>
            <a:r>
              <a:rPr lang="es-ES" dirty="0" err="1"/>
              <a:t>cidades</a:t>
            </a:r>
            <a:r>
              <a:rPr lang="es-ES" dirty="0"/>
              <a:t> </a:t>
            </a:r>
            <a:r>
              <a:rPr lang="es-ES" dirty="0" err="1"/>
              <a:t>máis</a:t>
            </a:r>
            <a:r>
              <a:rPr lang="es-ES" dirty="0"/>
              <a:t>.</a:t>
            </a:r>
          </a:p>
          <a:p>
            <a:r>
              <a:rPr lang="es-ES" dirty="0"/>
              <a:t>Durante o s. IV </a:t>
            </a:r>
            <a:r>
              <a:rPr lang="es-ES" dirty="0" err="1"/>
              <a:t>desapareceu</a:t>
            </a:r>
            <a:r>
              <a:rPr lang="es-ES" dirty="0"/>
              <a:t> temporalmente, </a:t>
            </a:r>
            <a:r>
              <a:rPr lang="es-ES" dirty="0" err="1"/>
              <a:t>reapareceu</a:t>
            </a:r>
            <a:r>
              <a:rPr lang="es-ES" dirty="0"/>
              <a:t> e </a:t>
            </a:r>
            <a:r>
              <a:rPr lang="es-ES" dirty="0" err="1"/>
              <a:t>volveu</a:t>
            </a:r>
            <a:r>
              <a:rPr lang="es-ES" dirty="0"/>
              <a:t> desaparecer definitivamente a mediados </a:t>
            </a:r>
            <a:r>
              <a:rPr lang="es-ES" dirty="0" err="1"/>
              <a:t>deste</a:t>
            </a:r>
            <a:r>
              <a:rPr lang="es-ES" dirty="0"/>
              <a:t> </a:t>
            </a:r>
            <a:r>
              <a:rPr lang="es-ES" dirty="0" err="1"/>
              <a:t>século</a:t>
            </a:r>
            <a:r>
              <a:rPr lang="es-ES" dirty="0"/>
              <a:t>.</a:t>
            </a:r>
            <a:endParaRPr lang="gl-ES" dirty="0"/>
          </a:p>
        </p:txBody>
      </p:sp>
      <p:pic>
        <p:nvPicPr>
          <p:cNvPr id="2" name="1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76672"/>
            <a:ext cx="1728192" cy="1465506"/>
          </a:xfr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501008"/>
            <a:ext cx="4716016" cy="219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>
          <a:xfrm>
            <a:off x="611560" y="1700808"/>
            <a:ext cx="2850976" cy="3600400"/>
          </a:xfrm>
        </p:spPr>
        <p:txBody>
          <a:bodyPr/>
          <a:lstStyle/>
          <a:p>
            <a:r>
              <a:rPr lang="es-ES" dirty="0"/>
              <a:t>Os molosos formaron este </a:t>
            </a:r>
            <a:r>
              <a:rPr lang="es-ES" dirty="0" err="1"/>
              <a:t>koinon</a:t>
            </a:r>
            <a:r>
              <a:rPr lang="es-ES" dirty="0"/>
              <a:t> con </a:t>
            </a:r>
            <a:r>
              <a:rPr lang="es-ES" dirty="0" err="1"/>
              <a:t>outras</a:t>
            </a:r>
            <a:r>
              <a:rPr lang="es-ES" dirty="0"/>
              <a:t> comunidades </a:t>
            </a:r>
            <a:r>
              <a:rPr lang="es-ES" dirty="0" err="1"/>
              <a:t>veciñas</a:t>
            </a:r>
            <a:r>
              <a:rPr lang="es-ES" dirty="0"/>
              <a:t>.</a:t>
            </a:r>
            <a:endParaRPr lang="gl-ES" dirty="0"/>
          </a:p>
        </p:txBody>
      </p:sp>
      <p:pic>
        <p:nvPicPr>
          <p:cNvPr id="2" name="1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772816"/>
            <a:ext cx="4927951" cy="3944347"/>
          </a:xfrm>
        </p:spPr>
      </p:pic>
      <p:sp>
        <p:nvSpPr>
          <p:cNvPr id="5" name="4 Marcador de texto"/>
          <p:cNvSpPr>
            <a:spLocks noGrp="1"/>
          </p:cNvSpPr>
          <p:nvPr>
            <p:ph type="body" idx="4294967295"/>
          </p:nvPr>
        </p:nvSpPr>
        <p:spPr>
          <a:xfrm>
            <a:off x="4355976" y="908720"/>
            <a:ext cx="3968179" cy="6397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 err="1">
                <a:solidFill>
                  <a:srgbClr val="FFFF00"/>
                </a:solidFill>
              </a:rPr>
              <a:t>Koinón</a:t>
            </a:r>
            <a:r>
              <a:rPr lang="es-ES" dirty="0">
                <a:solidFill>
                  <a:srgbClr val="FFFF00"/>
                </a:solidFill>
              </a:rPr>
              <a:t> dos molosos</a:t>
            </a:r>
            <a:endParaRPr lang="gl-E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7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A </a:t>
            </a:r>
            <a:r>
              <a:rPr lang="es-ES" dirty="0" err="1"/>
              <a:t>primeira</a:t>
            </a:r>
            <a:r>
              <a:rPr lang="es-ES" dirty="0"/>
              <a:t> </a:t>
            </a:r>
            <a:r>
              <a:rPr lang="es-ES" dirty="0" err="1"/>
              <a:t>metade</a:t>
            </a:r>
            <a:r>
              <a:rPr lang="es-ES" dirty="0"/>
              <a:t> do s. IV a.C.</a:t>
            </a:r>
            <a:endParaRPr lang="gl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Os </a:t>
            </a:r>
            <a:r>
              <a:rPr lang="es-ES" dirty="0" err="1"/>
              <a:t>acontecementos</a:t>
            </a:r>
            <a:r>
              <a:rPr lang="es-ES" dirty="0"/>
              <a:t> políticos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021743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1ª </a:t>
            </a:r>
            <a:r>
              <a:rPr lang="es-ES" dirty="0" err="1"/>
              <a:t>metade</a:t>
            </a:r>
            <a:r>
              <a:rPr lang="es-ES" dirty="0"/>
              <a:t> s. IV. Periodización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5"/>
            <a:ext cx="8229600" cy="4039661"/>
          </a:xfrm>
        </p:spPr>
        <p:txBody>
          <a:bodyPr/>
          <a:lstStyle/>
          <a:p>
            <a:r>
              <a:rPr lang="es-ES" dirty="0" err="1"/>
              <a:t>Hexemonía</a:t>
            </a:r>
            <a:r>
              <a:rPr lang="es-ES" dirty="0"/>
              <a:t> de Esparta (404-371)</a:t>
            </a:r>
          </a:p>
          <a:p>
            <a:r>
              <a:rPr lang="es-ES" dirty="0"/>
              <a:t>Guerra de Corinto</a:t>
            </a:r>
          </a:p>
          <a:p>
            <a:r>
              <a:rPr lang="es-ES" dirty="0"/>
              <a:t>Paz de </a:t>
            </a:r>
            <a:r>
              <a:rPr lang="es-ES" dirty="0" err="1"/>
              <a:t>Antálcidas</a:t>
            </a:r>
            <a:r>
              <a:rPr lang="es-ES" dirty="0"/>
              <a:t> </a:t>
            </a:r>
            <a:r>
              <a:rPr lang="es-ES" dirty="0" err="1"/>
              <a:t>ou</a:t>
            </a:r>
            <a:r>
              <a:rPr lang="es-ES" dirty="0"/>
              <a:t> Paz do </a:t>
            </a:r>
            <a:r>
              <a:rPr lang="es-ES" dirty="0" err="1"/>
              <a:t>Rei</a:t>
            </a:r>
            <a:r>
              <a:rPr lang="es-ES" dirty="0"/>
              <a:t> (387-6)</a:t>
            </a:r>
          </a:p>
          <a:p>
            <a:r>
              <a:rPr lang="es-ES" dirty="0"/>
              <a:t>Recuperación de Atenas</a:t>
            </a:r>
          </a:p>
          <a:p>
            <a:r>
              <a:rPr lang="es-ES" dirty="0" err="1"/>
              <a:t>Hexemonía</a:t>
            </a:r>
            <a:r>
              <a:rPr lang="es-ES" dirty="0"/>
              <a:t> de Tebas (371-362)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665587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80728"/>
          </a:xfrm>
        </p:spPr>
        <p:txBody>
          <a:bodyPr/>
          <a:lstStyle/>
          <a:p>
            <a:r>
              <a:rPr lang="es-ES" dirty="0" err="1"/>
              <a:t>Hexemonía</a:t>
            </a:r>
            <a:r>
              <a:rPr lang="es-ES" dirty="0"/>
              <a:t> de Esparta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539552" y="2564904"/>
            <a:ext cx="7776864" cy="3367256"/>
          </a:xfrm>
        </p:spPr>
        <p:txBody>
          <a:bodyPr>
            <a:noAutofit/>
          </a:bodyPr>
          <a:lstStyle/>
          <a:p>
            <a:r>
              <a:rPr lang="es-ES" dirty="0"/>
              <a:t>Esparta cobraba tributos e sometía a </a:t>
            </a:r>
            <a:r>
              <a:rPr lang="gl-ES" dirty="0"/>
              <a:t>vixilancia a todas as </a:t>
            </a:r>
            <a:r>
              <a:rPr lang="gl-ES" dirty="0" err="1"/>
              <a:t>póleis</a:t>
            </a:r>
            <a:r>
              <a:rPr lang="gl-ES" dirty="0"/>
              <a:t> gregas.</a:t>
            </a:r>
          </a:p>
          <a:p>
            <a:r>
              <a:rPr lang="gl-ES" dirty="0"/>
              <a:t>Quixo expandirse cara a Asia </a:t>
            </a:r>
            <a:r>
              <a:rPr lang="es-ES" dirty="0"/>
              <a:t>Menor, a costa dos intereses persas, que </a:t>
            </a:r>
            <a:r>
              <a:rPr lang="es-ES" dirty="0" err="1"/>
              <a:t>xa</a:t>
            </a:r>
            <a:r>
              <a:rPr lang="es-ES" dirty="0"/>
              <a:t> antes </a:t>
            </a:r>
            <a:r>
              <a:rPr lang="es-ES" dirty="0" err="1"/>
              <a:t>romperan</a:t>
            </a:r>
            <a:r>
              <a:rPr lang="es-ES" dirty="0"/>
              <a:t> </a:t>
            </a:r>
            <a:r>
              <a:rPr lang="es-ES" dirty="0" err="1"/>
              <a:t>relacións</a:t>
            </a:r>
            <a:r>
              <a:rPr lang="es-ES" dirty="0"/>
              <a:t> con Esparta tras o episodio da Anábasis (</a:t>
            </a:r>
            <a:r>
              <a:rPr lang="es-ES" dirty="0">
                <a:solidFill>
                  <a:srgbClr val="FFFF00"/>
                </a:solidFill>
              </a:rPr>
              <a:t>Batalla de </a:t>
            </a:r>
            <a:r>
              <a:rPr lang="es-ES" dirty="0" err="1">
                <a:solidFill>
                  <a:srgbClr val="FFFF00"/>
                </a:solidFill>
              </a:rPr>
              <a:t>Cunaxa</a:t>
            </a:r>
            <a:r>
              <a:rPr lang="es-ES" dirty="0"/>
              <a:t>, Babilonia, 401)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863246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980728"/>
          </a:xfrm>
        </p:spPr>
        <p:txBody>
          <a:bodyPr/>
          <a:lstStyle/>
          <a:p>
            <a:r>
              <a:rPr lang="es-ES" dirty="0" err="1"/>
              <a:t>Hexemonía</a:t>
            </a:r>
            <a:r>
              <a:rPr lang="es-ES" dirty="0"/>
              <a:t> de Esparta</a:t>
            </a:r>
            <a:endParaRPr lang="gl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611560" y="2276872"/>
            <a:ext cx="8024192" cy="3446160"/>
          </a:xfrm>
        </p:spPr>
        <p:txBody>
          <a:bodyPr>
            <a:noAutofit/>
          </a:bodyPr>
          <a:lstStyle/>
          <a:p>
            <a:r>
              <a:rPr lang="es-ES" dirty="0"/>
              <a:t>Guerra Esparta-Persia (399-4)</a:t>
            </a:r>
          </a:p>
          <a:p>
            <a:r>
              <a:rPr lang="es-ES" dirty="0"/>
              <a:t>Esparta </a:t>
            </a:r>
            <a:r>
              <a:rPr lang="es-ES" dirty="0" err="1"/>
              <a:t>intentou</a:t>
            </a:r>
            <a:r>
              <a:rPr lang="es-ES" dirty="0"/>
              <a:t> a invasión de Asia Menor, </a:t>
            </a:r>
            <a:r>
              <a:rPr lang="es-ES" dirty="0" err="1"/>
              <a:t>mentres</a:t>
            </a:r>
            <a:r>
              <a:rPr lang="es-ES" dirty="0"/>
              <a:t> Persia sobornaba a </a:t>
            </a:r>
            <a:r>
              <a:rPr lang="es-ES" dirty="0" err="1"/>
              <a:t>maxistrados</a:t>
            </a:r>
            <a:r>
              <a:rPr lang="es-ES" dirty="0"/>
              <a:t> de Atenas, Corinto e Argos para promover a </a:t>
            </a:r>
            <a:r>
              <a:rPr lang="es-ES" dirty="0" err="1"/>
              <a:t>revolta</a:t>
            </a:r>
            <a:r>
              <a:rPr lang="es-ES" dirty="0"/>
              <a:t> contra Esparta.</a:t>
            </a:r>
          </a:p>
          <a:p>
            <a:r>
              <a:rPr lang="es-ES" dirty="0" err="1"/>
              <a:t>Daquela</a:t>
            </a:r>
            <a:r>
              <a:rPr lang="es-ES" dirty="0"/>
              <a:t>, </a:t>
            </a:r>
            <a:r>
              <a:rPr lang="es-ES" dirty="0" err="1"/>
              <a:t>practicamente</a:t>
            </a:r>
            <a:r>
              <a:rPr lang="es-ES" dirty="0"/>
              <a:t> toda Grecia se </a:t>
            </a:r>
            <a:r>
              <a:rPr lang="es-ES" dirty="0" err="1"/>
              <a:t>coaligou</a:t>
            </a:r>
            <a:r>
              <a:rPr lang="es-ES" dirty="0"/>
              <a:t> na </a:t>
            </a:r>
            <a:r>
              <a:rPr lang="es-ES" dirty="0" err="1"/>
              <a:t>súa</a:t>
            </a:r>
            <a:r>
              <a:rPr lang="es-ES" dirty="0"/>
              <a:t> contra.</a:t>
            </a:r>
          </a:p>
        </p:txBody>
      </p:sp>
    </p:spTree>
    <p:extLst>
      <p:ext uri="{BB962C8B-B14F-4D97-AF65-F5344CB8AC3E}">
        <p14:creationId xmlns:p14="http://schemas.microsoft.com/office/powerpoint/2010/main" val="555990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/>
              <a:t>Guerra de Corinto (395-86)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7544" y="1268760"/>
            <a:ext cx="8136904" cy="4526280"/>
          </a:xfrm>
        </p:spPr>
        <p:txBody>
          <a:bodyPr>
            <a:noAutofit/>
          </a:bodyPr>
          <a:lstStyle/>
          <a:p>
            <a:r>
              <a:rPr lang="gl-ES" dirty="0"/>
              <a:t>Tras diversas batallas en torno ao istmo de Corinto, a derrota de Esparta nunha batalla naval fronte a </a:t>
            </a:r>
            <a:r>
              <a:rPr lang="gl-ES" dirty="0" err="1"/>
              <a:t>Cnido</a:t>
            </a:r>
            <a:r>
              <a:rPr lang="gl-ES" dirty="0"/>
              <a:t> supuxo a perda de todas as súas posesións en Asia Menor e Mar Negro en favor de </a:t>
            </a:r>
            <a:r>
              <a:rPr lang="gl-ES" dirty="0" err="1"/>
              <a:t>Artaxerxes</a:t>
            </a:r>
            <a:r>
              <a:rPr lang="gl-ES" dirty="0"/>
              <a:t> II.</a:t>
            </a:r>
          </a:p>
          <a:p>
            <a:r>
              <a:rPr lang="gl-ES" dirty="0"/>
              <a:t>Atenas medraba en alianzas e influencia, rexurdindo como potencia marítima. </a:t>
            </a:r>
          </a:p>
          <a:p>
            <a:r>
              <a:rPr lang="gl-ES" dirty="0"/>
              <a:t>A </a:t>
            </a:r>
            <a:r>
              <a:rPr lang="gl-ES" dirty="0" err="1"/>
              <a:t>financiación</a:t>
            </a:r>
            <a:r>
              <a:rPr lang="gl-ES" dirty="0"/>
              <a:t> persa contra Esparta conseguiu que Atenas triunfase outra vez no mar (axudada polo ateniense </a:t>
            </a:r>
            <a:r>
              <a:rPr lang="gl-ES" dirty="0" err="1"/>
              <a:t>Conón</a:t>
            </a:r>
            <a:r>
              <a:rPr lang="gl-ES" dirty="0"/>
              <a:t>, que era almirante da </a:t>
            </a:r>
            <a:r>
              <a:rPr lang="gl-ES" dirty="0" err="1"/>
              <a:t>frota</a:t>
            </a:r>
            <a:r>
              <a:rPr lang="gl-ES" dirty="0"/>
              <a:t> persa), obrigando a Esparta a pedir a paz.</a:t>
            </a:r>
            <a:endParaRPr lang="gl-E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164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/>
              <a:t>Guerra de Corinto (395-86)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9552" y="1412776"/>
            <a:ext cx="8147248" cy="5184576"/>
          </a:xfrm>
        </p:spPr>
        <p:txBody>
          <a:bodyPr>
            <a:normAutofit fontScale="92500" lnSpcReduction="20000"/>
          </a:bodyPr>
          <a:lstStyle/>
          <a:p>
            <a:r>
              <a:rPr lang="gl-ES" dirty="0"/>
              <a:t>A Guerra rematou coa sinatura da </a:t>
            </a:r>
            <a:r>
              <a:rPr lang="gl-ES" dirty="0">
                <a:solidFill>
                  <a:srgbClr val="FFFF00"/>
                </a:solidFill>
              </a:rPr>
              <a:t>paz de </a:t>
            </a:r>
            <a:r>
              <a:rPr lang="gl-ES" dirty="0" err="1">
                <a:solidFill>
                  <a:srgbClr val="FFFF00"/>
                </a:solidFill>
              </a:rPr>
              <a:t>Antálcidas</a:t>
            </a:r>
            <a:r>
              <a:rPr lang="gl-ES" dirty="0"/>
              <a:t>, polo nome do xeneral espartano que a promoveu, tamén coñecida como </a:t>
            </a:r>
            <a:r>
              <a:rPr lang="gl-ES" dirty="0">
                <a:solidFill>
                  <a:srgbClr val="FFFF00"/>
                </a:solidFill>
              </a:rPr>
              <a:t>Paz do Rei </a:t>
            </a:r>
            <a:r>
              <a:rPr lang="gl-ES" dirty="0"/>
              <a:t>porque foi o Persa quen estableceu as condicións da paz por decreto:</a:t>
            </a:r>
          </a:p>
          <a:p>
            <a:endParaRPr lang="gl-ES" dirty="0"/>
          </a:p>
          <a:p>
            <a:pPr marL="0" indent="0">
              <a:buNone/>
            </a:pPr>
            <a:r>
              <a:rPr lang="gl-ES" dirty="0"/>
              <a:t>- O Rei conserva as súas posesións en Xonia e Chipre</a:t>
            </a:r>
          </a:p>
          <a:p>
            <a:pPr marL="0" indent="0">
              <a:buNone/>
            </a:pPr>
            <a:r>
              <a:rPr lang="gl-ES" dirty="0"/>
              <a:t>- Todas as cidades conservan a súa autonomía, agás as illas de </a:t>
            </a:r>
            <a:r>
              <a:rPr lang="gl-ES" dirty="0" err="1"/>
              <a:t>Lemnos</a:t>
            </a:r>
            <a:r>
              <a:rPr lang="gl-ES" dirty="0"/>
              <a:t>, </a:t>
            </a:r>
            <a:r>
              <a:rPr lang="gl-ES" dirty="0" err="1"/>
              <a:t>Imbros</a:t>
            </a:r>
            <a:r>
              <a:rPr lang="gl-ES" dirty="0"/>
              <a:t> e </a:t>
            </a:r>
            <a:r>
              <a:rPr lang="gl-ES" dirty="0" err="1"/>
              <a:t>Sciros</a:t>
            </a:r>
            <a:r>
              <a:rPr lang="gl-ES" dirty="0"/>
              <a:t>, baixo dominio ateniense, que conservou nelas as súas </a:t>
            </a:r>
            <a:r>
              <a:rPr lang="gl-ES" dirty="0" err="1"/>
              <a:t>cleruquías</a:t>
            </a:r>
            <a:r>
              <a:rPr lang="gl-ES" dirty="0"/>
              <a:t>.</a:t>
            </a:r>
          </a:p>
          <a:p>
            <a:pPr marL="0" indent="0">
              <a:buNone/>
            </a:pPr>
            <a:r>
              <a:rPr lang="gl-ES" dirty="0"/>
              <a:t>- Disolución da Liga Beocia</a:t>
            </a:r>
          </a:p>
          <a:p>
            <a:pPr marL="0" indent="0">
              <a:buNone/>
            </a:pPr>
            <a:r>
              <a:rPr lang="gl-ES" dirty="0"/>
              <a:t>- Restablecemento da Hexemonía espartana, que seguía cobrando tributo e controlando directamente a actuación das </a:t>
            </a:r>
            <a:r>
              <a:rPr lang="gl-ES" dirty="0" err="1"/>
              <a:t>póleis</a:t>
            </a:r>
            <a:r>
              <a:rPr lang="gl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7469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Liga Calcídica (404-379)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err="1"/>
              <a:t>Mentres</a:t>
            </a:r>
            <a:r>
              <a:rPr lang="es-ES" dirty="0"/>
              <a:t> tanto </a:t>
            </a:r>
            <a:r>
              <a:rPr lang="es-ES" dirty="0" err="1"/>
              <a:t>creábase</a:t>
            </a:r>
            <a:r>
              <a:rPr lang="es-ES" dirty="0"/>
              <a:t> no norte esta liga.</a:t>
            </a:r>
          </a:p>
          <a:p>
            <a:r>
              <a:rPr lang="es-ES" dirty="0"/>
              <a:t>Encabezada por Olinto. </a:t>
            </a:r>
            <a:r>
              <a:rPr lang="es-ES" dirty="0" err="1"/>
              <a:t>Adheríronse</a:t>
            </a:r>
            <a:r>
              <a:rPr lang="es-ES" dirty="0"/>
              <a:t> a </a:t>
            </a:r>
            <a:r>
              <a:rPr lang="es-ES" dirty="0" err="1"/>
              <a:t>maioría</a:t>
            </a:r>
            <a:r>
              <a:rPr lang="es-ES" dirty="0"/>
              <a:t> das </a:t>
            </a:r>
            <a:r>
              <a:rPr lang="es-ES" dirty="0" err="1"/>
              <a:t>cidades</a:t>
            </a:r>
            <a:r>
              <a:rPr lang="es-ES" dirty="0"/>
              <a:t> </a:t>
            </a:r>
            <a:r>
              <a:rPr lang="es-ES" dirty="0" err="1"/>
              <a:t>calcídicas</a:t>
            </a:r>
            <a:r>
              <a:rPr lang="es-ES" dirty="0"/>
              <a:t> </a:t>
            </a:r>
            <a:r>
              <a:rPr lang="es-ES" dirty="0" err="1"/>
              <a:t>máis</a:t>
            </a:r>
            <a:r>
              <a:rPr lang="es-ES" dirty="0"/>
              <a:t> </a:t>
            </a:r>
            <a:r>
              <a:rPr lang="es-ES" dirty="0" err="1"/>
              <a:t>algunhas</a:t>
            </a:r>
            <a:r>
              <a:rPr lang="es-ES" dirty="0"/>
              <a:t> macedonias, como Pela.</a:t>
            </a:r>
          </a:p>
          <a:p>
            <a:r>
              <a:rPr lang="es-ES" dirty="0"/>
              <a:t>Tiña grandes recursos:</a:t>
            </a:r>
          </a:p>
          <a:p>
            <a:pPr lvl="1"/>
            <a:r>
              <a:rPr lang="es-ES" dirty="0"/>
              <a:t>Minas de </a:t>
            </a:r>
            <a:r>
              <a:rPr lang="es-ES" dirty="0" err="1"/>
              <a:t>ouro</a:t>
            </a:r>
            <a:r>
              <a:rPr lang="es-ES" dirty="0"/>
              <a:t> de </a:t>
            </a:r>
            <a:r>
              <a:rPr lang="es-ES" dirty="0" err="1"/>
              <a:t>Pangeo</a:t>
            </a:r>
            <a:r>
              <a:rPr lang="es-ES" dirty="0"/>
              <a:t> e recursos </a:t>
            </a:r>
            <a:r>
              <a:rPr lang="es-ES" dirty="0" err="1"/>
              <a:t>madereiros</a:t>
            </a:r>
            <a:endParaRPr lang="es-ES" dirty="0"/>
          </a:p>
          <a:p>
            <a:pPr lvl="1"/>
            <a:r>
              <a:rPr lang="es-ES" dirty="0"/>
              <a:t>Grandes </a:t>
            </a:r>
            <a:r>
              <a:rPr lang="es-ES" dirty="0" err="1"/>
              <a:t>continxentes</a:t>
            </a:r>
            <a:r>
              <a:rPr lang="es-ES" dirty="0"/>
              <a:t> de mercenarios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En 382 a Liga do Peloponeso </a:t>
            </a:r>
            <a:r>
              <a:rPr lang="es-ES" dirty="0" err="1"/>
              <a:t>declaroulle</a:t>
            </a:r>
            <a:r>
              <a:rPr lang="es-ES" dirty="0"/>
              <a:t> a guerra á Liga Calcídica, que se </a:t>
            </a:r>
            <a:r>
              <a:rPr lang="es-ES" dirty="0" err="1"/>
              <a:t>disolveu</a:t>
            </a:r>
            <a:r>
              <a:rPr lang="es-ES" dirty="0"/>
              <a:t> tras a derrota en 379 e as </a:t>
            </a:r>
            <a:r>
              <a:rPr lang="es-ES" dirty="0" err="1"/>
              <a:t>súas</a:t>
            </a:r>
            <a:r>
              <a:rPr lang="es-ES" dirty="0"/>
              <a:t> </a:t>
            </a:r>
            <a:r>
              <a:rPr lang="es-ES" dirty="0" err="1"/>
              <a:t>cidades</a:t>
            </a:r>
            <a:r>
              <a:rPr lang="es-ES" dirty="0"/>
              <a:t> </a:t>
            </a:r>
            <a:r>
              <a:rPr lang="es-ES" dirty="0" err="1"/>
              <a:t>obrigadas</a:t>
            </a:r>
            <a:r>
              <a:rPr lang="es-ES" dirty="0"/>
              <a:t> a unirse á do Peloponeso (</a:t>
            </a:r>
            <a:r>
              <a:rPr lang="es-ES" dirty="0" err="1"/>
              <a:t>apoxeo</a:t>
            </a:r>
            <a:r>
              <a:rPr lang="es-ES" dirty="0"/>
              <a:t> de Esparta).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7215990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es-ES" sz="4400" dirty="0"/>
              <a:t>Causas da decadencia de Esparta</a:t>
            </a:r>
            <a:endParaRPr lang="gl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>
          <a:xfrm>
            <a:off x="467544" y="2060848"/>
            <a:ext cx="8136904" cy="3518168"/>
          </a:xfrm>
        </p:spPr>
        <p:txBody>
          <a:bodyPr>
            <a:noAutofit/>
          </a:bodyPr>
          <a:lstStyle/>
          <a:p>
            <a:r>
              <a:rPr lang="es-ES" dirty="0"/>
              <a:t>Tras este momento que se corresponde </a:t>
            </a:r>
            <a:r>
              <a:rPr lang="es-ES" dirty="0" err="1"/>
              <a:t>co</a:t>
            </a:r>
            <a:r>
              <a:rPr lang="es-ES" dirty="0"/>
              <a:t> </a:t>
            </a:r>
            <a:r>
              <a:rPr lang="es-ES" dirty="0" err="1"/>
              <a:t>apoxeo</a:t>
            </a:r>
            <a:r>
              <a:rPr lang="es-ES" dirty="0"/>
              <a:t> de Esparta, </a:t>
            </a:r>
            <a:r>
              <a:rPr lang="es-ES" dirty="0" err="1"/>
              <a:t>comeza</a:t>
            </a:r>
            <a:r>
              <a:rPr lang="es-ES" dirty="0"/>
              <a:t> a </a:t>
            </a:r>
            <a:r>
              <a:rPr lang="es-ES" dirty="0" err="1"/>
              <a:t>súa</a:t>
            </a:r>
            <a:r>
              <a:rPr lang="es-ES" dirty="0"/>
              <a:t> decadencia. A Liga do Peloponeso </a:t>
            </a:r>
            <a:r>
              <a:rPr lang="es-ES" dirty="0" err="1"/>
              <a:t>perde</a:t>
            </a:r>
            <a:r>
              <a:rPr lang="es-ES" dirty="0"/>
              <a:t> batallas contra Tebas e Atenas, o cal, unido </a:t>
            </a:r>
            <a:r>
              <a:rPr lang="es-ES" dirty="0" err="1"/>
              <a:t>aos</a:t>
            </a:r>
            <a:r>
              <a:rPr lang="es-ES" dirty="0"/>
              <a:t> </a:t>
            </a:r>
            <a:r>
              <a:rPr lang="es-ES" dirty="0" err="1"/>
              <a:t>conflitos</a:t>
            </a:r>
            <a:r>
              <a:rPr lang="es-ES" dirty="0"/>
              <a:t> internos (conspiración de </a:t>
            </a:r>
            <a:r>
              <a:rPr lang="es-ES" dirty="0" err="1"/>
              <a:t>Cinadón</a:t>
            </a:r>
            <a:r>
              <a:rPr lang="es-ES" dirty="0"/>
              <a:t> en 397, coa sublevación de </a:t>
            </a:r>
            <a:r>
              <a:rPr lang="es-ES" dirty="0" err="1"/>
              <a:t>hilotas</a:t>
            </a:r>
            <a:r>
              <a:rPr lang="es-ES" dirty="0"/>
              <a:t>, periecos e </a:t>
            </a:r>
            <a:r>
              <a:rPr lang="es-ES" dirty="0" err="1"/>
              <a:t>hipomeiones</a:t>
            </a:r>
            <a:r>
              <a:rPr lang="es-ES" dirty="0"/>
              <a:t>), </a:t>
            </a:r>
            <a:r>
              <a:rPr lang="es-ES" dirty="0" err="1"/>
              <a:t>contribúe</a:t>
            </a:r>
            <a:r>
              <a:rPr lang="es-ES" dirty="0"/>
              <a:t> á </a:t>
            </a:r>
            <a:r>
              <a:rPr lang="es-ES" dirty="0" err="1"/>
              <a:t>perda</a:t>
            </a:r>
            <a:r>
              <a:rPr lang="es-ES" dirty="0"/>
              <a:t> da </a:t>
            </a:r>
            <a:r>
              <a:rPr lang="es-ES" dirty="0" err="1"/>
              <a:t>súa</a:t>
            </a:r>
            <a:r>
              <a:rPr lang="es-ES" dirty="0"/>
              <a:t> </a:t>
            </a:r>
            <a:r>
              <a:rPr lang="es-ES" dirty="0" err="1"/>
              <a:t>hexemonía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5490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es-ES" sz="4400" dirty="0"/>
              <a:t>Causas da decadencia de Esparta</a:t>
            </a:r>
            <a:endParaRPr lang="gl-ES" dirty="0"/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>
          <a:xfrm>
            <a:off x="539552" y="1916832"/>
            <a:ext cx="8143056" cy="4526280"/>
          </a:xfrm>
        </p:spPr>
        <p:txBody>
          <a:bodyPr>
            <a:noAutofit/>
          </a:bodyPr>
          <a:lstStyle/>
          <a:p>
            <a:r>
              <a:rPr lang="es-ES" sz="2400" dirty="0"/>
              <a:t>A </a:t>
            </a:r>
            <a:r>
              <a:rPr lang="es-ES" sz="2400" dirty="0" err="1"/>
              <a:t>súa</a:t>
            </a:r>
            <a:r>
              <a:rPr lang="es-ES" sz="2400" dirty="0"/>
              <a:t> </a:t>
            </a:r>
            <a:r>
              <a:rPr lang="es-ES" sz="2400" dirty="0" err="1"/>
              <a:t>debilidade</a:t>
            </a:r>
            <a:r>
              <a:rPr lang="es-ES" sz="2400" dirty="0"/>
              <a:t> estaba na </a:t>
            </a:r>
            <a:r>
              <a:rPr lang="es-ES" sz="2400" dirty="0" err="1"/>
              <a:t>súa</a:t>
            </a:r>
            <a:r>
              <a:rPr lang="es-ES" sz="2400" dirty="0"/>
              <a:t> falta de </a:t>
            </a:r>
            <a:r>
              <a:rPr lang="es-ES" sz="2400" dirty="0" err="1"/>
              <a:t>flexibilidade</a:t>
            </a:r>
            <a:r>
              <a:rPr lang="es-ES" sz="2400" dirty="0"/>
              <a:t> social: despois de presentar ata 5000 hoplitas na batalla de Platea, na Guerra do Peloponeso contaba </a:t>
            </a:r>
            <a:r>
              <a:rPr lang="es-ES" sz="2400" dirty="0" err="1"/>
              <a:t>xa</a:t>
            </a:r>
            <a:r>
              <a:rPr lang="es-ES" sz="2400" dirty="0"/>
              <a:t> con entre 3 e 4000 e apenas 1000 espartiatas nos tempos </a:t>
            </a:r>
            <a:r>
              <a:rPr lang="es-ES" sz="2400"/>
              <a:t>de Aristóteles.</a:t>
            </a:r>
            <a:endParaRPr lang="es-ES" sz="2400" dirty="0"/>
          </a:p>
          <a:p>
            <a:r>
              <a:rPr lang="es-ES" sz="2400" dirty="0"/>
              <a:t>A corrupción dos altos cargos do Estado favorecía a acumulación dos tributos e do resultado dos saqueos </a:t>
            </a:r>
            <a:r>
              <a:rPr lang="es-ES" sz="2400" dirty="0" err="1"/>
              <a:t>nunhas</a:t>
            </a:r>
            <a:r>
              <a:rPr lang="es-ES" sz="2400" dirty="0"/>
              <a:t> </a:t>
            </a:r>
            <a:r>
              <a:rPr lang="es-ES" sz="2400" dirty="0" err="1"/>
              <a:t>poucas</a:t>
            </a:r>
            <a:r>
              <a:rPr lang="es-ES" sz="2400" dirty="0"/>
              <a:t> </a:t>
            </a:r>
            <a:r>
              <a:rPr lang="es-ES" sz="2400" dirty="0" err="1"/>
              <a:t>mans</a:t>
            </a:r>
            <a:r>
              <a:rPr lang="es-ES" sz="2400" dirty="0"/>
              <a:t>, de </a:t>
            </a:r>
            <a:r>
              <a:rPr lang="es-ES" sz="2400" dirty="0" err="1"/>
              <a:t>aí</a:t>
            </a:r>
            <a:r>
              <a:rPr lang="es-ES" sz="2400" dirty="0"/>
              <a:t> que os magnates se disputasen o cargo de </a:t>
            </a:r>
            <a:r>
              <a:rPr lang="es-ES" sz="2400" dirty="0" err="1"/>
              <a:t>Harmostes</a:t>
            </a:r>
            <a:r>
              <a:rPr lang="es-ES" sz="2400" dirty="0"/>
              <a:t>, que eran os </a:t>
            </a:r>
            <a:r>
              <a:rPr lang="es-ES" sz="2400" dirty="0" err="1"/>
              <a:t>xenerais</a:t>
            </a:r>
            <a:r>
              <a:rPr lang="es-ES" sz="2400" dirty="0"/>
              <a:t> responsables das </a:t>
            </a:r>
            <a:r>
              <a:rPr lang="es-ES" sz="2400" dirty="0" err="1"/>
              <a:t>guarnicións</a:t>
            </a:r>
            <a:r>
              <a:rPr lang="es-ES" sz="2400" dirty="0"/>
              <a:t> </a:t>
            </a:r>
            <a:r>
              <a:rPr lang="es-ES" sz="2400" dirty="0" err="1"/>
              <a:t>nas</a:t>
            </a:r>
            <a:r>
              <a:rPr lang="es-ES" sz="2400" dirty="0"/>
              <a:t> </a:t>
            </a:r>
            <a:r>
              <a:rPr lang="es-ES" sz="2400" dirty="0" err="1"/>
              <a:t>cidades</a:t>
            </a:r>
            <a:r>
              <a:rPr lang="es-ES" sz="2400" dirty="0"/>
              <a:t> sometidas.</a:t>
            </a:r>
          </a:p>
        </p:txBody>
      </p:sp>
    </p:spTree>
    <p:extLst>
      <p:ext uri="{BB962C8B-B14F-4D97-AF65-F5344CB8AC3E}">
        <p14:creationId xmlns:p14="http://schemas.microsoft.com/office/powerpoint/2010/main" val="1204840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 </a:t>
            </a:r>
            <a:r>
              <a:rPr lang="es-ES" dirty="0" err="1"/>
              <a:t>rexurdimento</a:t>
            </a:r>
            <a:r>
              <a:rPr lang="es-ES" dirty="0"/>
              <a:t> de Atenas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4536504" cy="504056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Proceso que se producía en paralelo </a:t>
            </a:r>
            <a:r>
              <a:rPr lang="es-ES" dirty="0" err="1"/>
              <a:t>ao</a:t>
            </a:r>
            <a:r>
              <a:rPr lang="es-ES" dirty="0"/>
              <a:t> declive de Esparta.</a:t>
            </a:r>
          </a:p>
          <a:p>
            <a:r>
              <a:rPr lang="es-ES" dirty="0"/>
              <a:t>Atenas </a:t>
            </a:r>
            <a:r>
              <a:rPr lang="es-ES" dirty="0" err="1"/>
              <a:t>viuse</a:t>
            </a:r>
            <a:r>
              <a:rPr lang="es-ES" dirty="0"/>
              <a:t> favorecida </a:t>
            </a:r>
            <a:r>
              <a:rPr lang="es-ES" dirty="0" err="1"/>
              <a:t>pola</a:t>
            </a:r>
            <a:r>
              <a:rPr lang="es-ES" dirty="0"/>
              <a:t> Paz do </a:t>
            </a:r>
            <a:r>
              <a:rPr lang="es-ES" dirty="0" err="1"/>
              <a:t>Rei</a:t>
            </a:r>
            <a:r>
              <a:rPr lang="es-ES" dirty="0"/>
              <a:t>, que anulaba o tratado de 404:</a:t>
            </a:r>
          </a:p>
          <a:p>
            <a:pPr lvl="1"/>
            <a:r>
              <a:rPr lang="es-ES" dirty="0" err="1"/>
              <a:t>Puido</a:t>
            </a:r>
            <a:r>
              <a:rPr lang="es-ES" dirty="0"/>
              <a:t> reconstruir os Muros Longos</a:t>
            </a:r>
          </a:p>
          <a:p>
            <a:pPr lvl="1"/>
            <a:r>
              <a:rPr lang="es-ES" dirty="0" err="1"/>
              <a:t>Restableceu</a:t>
            </a:r>
            <a:r>
              <a:rPr lang="es-ES" dirty="0"/>
              <a:t> </a:t>
            </a:r>
            <a:r>
              <a:rPr lang="es-ES" dirty="0" err="1"/>
              <a:t>cleruquías</a:t>
            </a:r>
            <a:r>
              <a:rPr lang="es-ES" dirty="0"/>
              <a:t> </a:t>
            </a:r>
            <a:r>
              <a:rPr lang="es-ES" dirty="0" err="1"/>
              <a:t>nas</a:t>
            </a:r>
            <a:r>
              <a:rPr lang="es-ES" dirty="0"/>
              <a:t> illas de </a:t>
            </a:r>
            <a:r>
              <a:rPr lang="es-ES" dirty="0" err="1"/>
              <a:t>Imbros</a:t>
            </a:r>
            <a:r>
              <a:rPr lang="es-ES" dirty="0"/>
              <a:t>, Lemnos e </a:t>
            </a:r>
            <a:r>
              <a:rPr lang="es-ES" dirty="0" err="1"/>
              <a:t>Sciros</a:t>
            </a:r>
            <a:r>
              <a:rPr lang="es-ES" dirty="0"/>
              <a:t>, o que </a:t>
            </a:r>
            <a:r>
              <a:rPr lang="es-ES" dirty="0" err="1"/>
              <a:t>permitiu</a:t>
            </a:r>
            <a:r>
              <a:rPr lang="es-ES" dirty="0"/>
              <a:t> recuperar o comercio </a:t>
            </a:r>
            <a:r>
              <a:rPr lang="es-ES" dirty="0" err="1"/>
              <a:t>co</a:t>
            </a:r>
            <a:r>
              <a:rPr lang="es-ES" dirty="0"/>
              <a:t> Mar Negro.</a:t>
            </a:r>
          </a:p>
          <a:p>
            <a:pPr lvl="1"/>
            <a:r>
              <a:rPr lang="es-ES" dirty="0" err="1"/>
              <a:t>Mantivo</a:t>
            </a:r>
            <a:r>
              <a:rPr lang="es-ES" dirty="0"/>
              <a:t> </a:t>
            </a:r>
            <a:r>
              <a:rPr lang="es-ES" dirty="0" err="1"/>
              <a:t>amizade</a:t>
            </a:r>
            <a:r>
              <a:rPr lang="es-ES" dirty="0"/>
              <a:t> coas illas de Lesbos, Quíos e Rodas, </a:t>
            </a:r>
            <a:r>
              <a:rPr lang="es-ES" dirty="0" err="1"/>
              <a:t>máis</a:t>
            </a:r>
            <a:r>
              <a:rPr lang="es-ES" dirty="0"/>
              <a:t> con Bizancio.</a:t>
            </a:r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76872"/>
            <a:ext cx="3809524" cy="3057143"/>
          </a:xfrm>
        </p:spPr>
      </p:pic>
    </p:spTree>
    <p:extLst>
      <p:ext uri="{BB962C8B-B14F-4D97-AF65-F5344CB8AC3E}">
        <p14:creationId xmlns:p14="http://schemas.microsoft.com/office/powerpoint/2010/main" val="968325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Autofit/>
          </a:bodyPr>
          <a:lstStyle/>
          <a:p>
            <a:r>
              <a:rPr lang="es-ES" sz="2800" dirty="0"/>
              <a:t>A segunda Liga Ático-</a:t>
            </a:r>
            <a:r>
              <a:rPr lang="es-ES" sz="2800" dirty="0" err="1"/>
              <a:t>Délica</a:t>
            </a:r>
            <a:r>
              <a:rPr lang="es-ES" sz="2800" dirty="0"/>
              <a:t> </a:t>
            </a:r>
            <a:r>
              <a:rPr lang="es-ES" sz="2800" dirty="0" err="1"/>
              <a:t>ou</a:t>
            </a:r>
            <a:r>
              <a:rPr lang="es-ES" sz="2800" dirty="0"/>
              <a:t> </a:t>
            </a:r>
            <a:br>
              <a:rPr lang="es-ES" sz="2800" dirty="0"/>
            </a:br>
            <a:r>
              <a:rPr lang="es-ES" sz="2800" dirty="0"/>
              <a:t>Segunda Confederación Ateniense</a:t>
            </a:r>
            <a:br>
              <a:rPr lang="es-ES" sz="2800" dirty="0"/>
            </a:br>
            <a:r>
              <a:rPr lang="es-ES" sz="2800" dirty="0"/>
              <a:t>378 a.C.</a:t>
            </a:r>
            <a:endParaRPr lang="gl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0" y="1340768"/>
            <a:ext cx="4176464" cy="5184576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Entraron a formar parte dela todos </a:t>
            </a:r>
            <a:r>
              <a:rPr lang="es-ES" dirty="0" err="1"/>
              <a:t>estes</a:t>
            </a:r>
            <a:r>
              <a:rPr lang="es-ES" dirty="0"/>
              <a:t> territorios:</a:t>
            </a:r>
          </a:p>
          <a:p>
            <a:pPr lvl="1"/>
            <a:r>
              <a:rPr lang="es-ES" dirty="0"/>
              <a:t>As illas de </a:t>
            </a:r>
            <a:r>
              <a:rPr lang="es-ES" dirty="0">
                <a:solidFill>
                  <a:srgbClr val="FFFF00"/>
                </a:solidFill>
              </a:rPr>
              <a:t>Quíos</a:t>
            </a:r>
            <a:r>
              <a:rPr lang="es-ES" dirty="0"/>
              <a:t> e </a:t>
            </a:r>
            <a:r>
              <a:rPr lang="es-ES" dirty="0">
                <a:solidFill>
                  <a:srgbClr val="FFFF00"/>
                </a:solidFill>
              </a:rPr>
              <a:t>Rodas</a:t>
            </a:r>
            <a:r>
              <a:rPr lang="es-ES" dirty="0"/>
              <a:t>, as </a:t>
            </a:r>
            <a:r>
              <a:rPr lang="es-ES" dirty="0" err="1"/>
              <a:t>cidades</a:t>
            </a:r>
            <a:r>
              <a:rPr lang="es-ES" dirty="0"/>
              <a:t> de </a:t>
            </a:r>
            <a:r>
              <a:rPr lang="es-ES" dirty="0">
                <a:solidFill>
                  <a:srgbClr val="FFFF00"/>
                </a:solidFill>
              </a:rPr>
              <a:t>Mitilene</a:t>
            </a:r>
            <a:r>
              <a:rPr lang="es-ES" dirty="0"/>
              <a:t> e </a:t>
            </a:r>
            <a:r>
              <a:rPr lang="es-ES" dirty="0" err="1">
                <a:solidFill>
                  <a:srgbClr val="FFFF00"/>
                </a:solidFill>
              </a:rPr>
              <a:t>Metimna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/>
              <a:t>(</a:t>
            </a:r>
            <a:r>
              <a:rPr lang="es-ES" dirty="0">
                <a:solidFill>
                  <a:srgbClr val="FFFF00"/>
                </a:solidFill>
              </a:rPr>
              <a:t>Lesbos</a:t>
            </a:r>
            <a:r>
              <a:rPr lang="es-ES" dirty="0"/>
              <a:t>) </a:t>
            </a:r>
            <a:r>
              <a:rPr lang="es-ES" dirty="0" err="1"/>
              <a:t>máis</a:t>
            </a:r>
            <a:r>
              <a:rPr lang="es-ES" dirty="0"/>
              <a:t> </a:t>
            </a:r>
            <a:r>
              <a:rPr lang="es-ES" dirty="0">
                <a:solidFill>
                  <a:srgbClr val="FFFF00"/>
                </a:solidFill>
              </a:rPr>
              <a:t>Bizancio</a:t>
            </a:r>
          </a:p>
          <a:p>
            <a:pPr lvl="1"/>
            <a:r>
              <a:rPr lang="es-ES" dirty="0"/>
              <a:t>As </a:t>
            </a:r>
            <a:r>
              <a:rPr lang="es-ES" dirty="0" err="1"/>
              <a:t>cidades</a:t>
            </a:r>
            <a:r>
              <a:rPr lang="es-ES" dirty="0"/>
              <a:t> de Eubea: </a:t>
            </a:r>
            <a:r>
              <a:rPr lang="es-ES" dirty="0" err="1">
                <a:solidFill>
                  <a:srgbClr val="FFFF00"/>
                </a:solidFill>
              </a:rPr>
              <a:t>Calcis</a:t>
            </a:r>
            <a:r>
              <a:rPr lang="es-ES" dirty="0"/>
              <a:t>, </a:t>
            </a:r>
            <a:r>
              <a:rPr lang="es-ES" dirty="0" err="1">
                <a:solidFill>
                  <a:srgbClr val="FFFF00"/>
                </a:solidFill>
              </a:rPr>
              <a:t>Eretría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/>
              <a:t>e </a:t>
            </a:r>
            <a:r>
              <a:rPr lang="es-ES" dirty="0">
                <a:solidFill>
                  <a:srgbClr val="FFFF00"/>
                </a:solidFill>
              </a:rPr>
              <a:t>Aretusa</a:t>
            </a:r>
            <a:r>
              <a:rPr lang="es-ES" dirty="0"/>
              <a:t>.</a:t>
            </a:r>
          </a:p>
          <a:p>
            <a:pPr lvl="1"/>
            <a:r>
              <a:rPr lang="es-ES" dirty="0" err="1"/>
              <a:t>Algunhas</a:t>
            </a:r>
            <a:r>
              <a:rPr lang="es-ES" dirty="0"/>
              <a:t> </a:t>
            </a:r>
            <a:r>
              <a:rPr lang="es-ES" dirty="0" err="1">
                <a:solidFill>
                  <a:srgbClr val="FFFF00"/>
                </a:solidFill>
              </a:rPr>
              <a:t>Espóradas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/>
              <a:t>(</a:t>
            </a:r>
            <a:r>
              <a:rPr lang="es-ES" dirty="0" err="1"/>
              <a:t>Sciros</a:t>
            </a:r>
            <a:r>
              <a:rPr lang="es-ES" dirty="0"/>
              <a:t>…)</a:t>
            </a:r>
            <a:r>
              <a:rPr lang="gl-ES" dirty="0"/>
              <a:t> e algunhas cidades  de </a:t>
            </a:r>
            <a:r>
              <a:rPr lang="gl-ES" dirty="0">
                <a:solidFill>
                  <a:srgbClr val="FFFF00"/>
                </a:solidFill>
              </a:rPr>
              <a:t>Tracia</a:t>
            </a:r>
            <a:r>
              <a:rPr lang="gl-ES" dirty="0"/>
              <a:t>.</a:t>
            </a:r>
          </a:p>
          <a:p>
            <a:pPr lvl="1"/>
            <a:r>
              <a:rPr lang="es-ES" dirty="0" err="1"/>
              <a:t>Outras</a:t>
            </a:r>
            <a:r>
              <a:rPr lang="es-ES" dirty="0"/>
              <a:t> </a:t>
            </a:r>
            <a:r>
              <a:rPr lang="es-ES" dirty="0" err="1"/>
              <a:t>cidades</a:t>
            </a:r>
            <a:r>
              <a:rPr lang="es-ES" dirty="0"/>
              <a:t>, como as </a:t>
            </a:r>
            <a:r>
              <a:rPr lang="es-ES" dirty="0" err="1">
                <a:solidFill>
                  <a:srgbClr val="FFFF00"/>
                </a:solidFill>
              </a:rPr>
              <a:t>calcídicas</a:t>
            </a:r>
            <a:r>
              <a:rPr lang="es-ES" dirty="0"/>
              <a:t>, </a:t>
            </a:r>
            <a:r>
              <a:rPr lang="es-ES" dirty="0" err="1"/>
              <a:t>sumáronse</a:t>
            </a:r>
            <a:r>
              <a:rPr lang="es-ES" dirty="0"/>
              <a:t> tras a </a:t>
            </a:r>
            <a:r>
              <a:rPr lang="es-ES" dirty="0">
                <a:solidFill>
                  <a:srgbClr val="FFFF00"/>
                </a:solidFill>
              </a:rPr>
              <a:t>Batalla de </a:t>
            </a:r>
            <a:r>
              <a:rPr lang="es-ES" dirty="0" err="1">
                <a:solidFill>
                  <a:srgbClr val="FFFF00"/>
                </a:solidFill>
              </a:rPr>
              <a:t>Naxos</a:t>
            </a:r>
            <a:r>
              <a:rPr lang="es-ES" dirty="0"/>
              <a:t> (376), </a:t>
            </a:r>
            <a:r>
              <a:rPr lang="es-ES" dirty="0" err="1"/>
              <a:t>chegando</a:t>
            </a:r>
            <a:r>
              <a:rPr lang="es-ES" dirty="0"/>
              <a:t> </a:t>
            </a:r>
            <a:r>
              <a:rPr lang="es-ES" dirty="0" err="1"/>
              <a:t>acadar</a:t>
            </a:r>
            <a:r>
              <a:rPr lang="es-ES" dirty="0"/>
              <a:t> 52 </a:t>
            </a:r>
            <a:r>
              <a:rPr lang="es-ES" dirty="0" err="1"/>
              <a:t>cidades</a:t>
            </a:r>
            <a:r>
              <a:rPr lang="es-ES" dirty="0"/>
              <a:t> confederadas.</a:t>
            </a:r>
          </a:p>
        </p:txBody>
      </p:sp>
      <p:pic>
        <p:nvPicPr>
          <p:cNvPr id="13" name="12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204864"/>
            <a:ext cx="4576208" cy="3672407"/>
          </a:xfrm>
        </p:spPr>
      </p:pic>
    </p:spTree>
    <p:extLst>
      <p:ext uri="{BB962C8B-B14F-4D97-AF65-F5344CB8AC3E}">
        <p14:creationId xmlns:p14="http://schemas.microsoft.com/office/powerpoint/2010/main" val="2287435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Constitución da Liga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1520" y="1556792"/>
            <a:ext cx="4038600" cy="4968552"/>
          </a:xfrm>
        </p:spPr>
        <p:txBody>
          <a:bodyPr>
            <a:normAutofit fontScale="92500" lnSpcReduction="20000"/>
          </a:bodyPr>
          <a:lstStyle/>
          <a:p>
            <a:r>
              <a:rPr lang="es-ES" dirty="0" err="1"/>
              <a:t>Obxectivos</a:t>
            </a:r>
            <a:r>
              <a:rPr lang="es-ES" dirty="0"/>
              <a:t>: </a:t>
            </a:r>
          </a:p>
          <a:p>
            <a:pPr lvl="1"/>
            <a:r>
              <a:rPr lang="es-ES" dirty="0" err="1"/>
              <a:t>loitar</a:t>
            </a:r>
            <a:r>
              <a:rPr lang="es-ES" dirty="0"/>
              <a:t> contra Esparta e recuperar a </a:t>
            </a:r>
            <a:r>
              <a:rPr lang="es-ES" dirty="0" err="1"/>
              <a:t>liberdade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Compromiso de defenderse mutuamente</a:t>
            </a:r>
          </a:p>
          <a:p>
            <a:pPr lvl="1"/>
            <a:r>
              <a:rPr lang="es-ES" dirty="0" err="1"/>
              <a:t>Garantíase</a:t>
            </a:r>
            <a:r>
              <a:rPr lang="es-ES" dirty="0"/>
              <a:t> </a:t>
            </a:r>
            <a:r>
              <a:rPr lang="es-ES" dirty="0" err="1"/>
              <a:t>ao</a:t>
            </a:r>
            <a:r>
              <a:rPr lang="es-ES" dirty="0"/>
              <a:t> Grande </a:t>
            </a:r>
            <a:r>
              <a:rPr lang="es-ES" dirty="0" err="1"/>
              <a:t>Rei</a:t>
            </a:r>
            <a:r>
              <a:rPr lang="es-ES" dirty="0"/>
              <a:t> a conservación dos </a:t>
            </a:r>
            <a:r>
              <a:rPr lang="es-ES" dirty="0" err="1"/>
              <a:t>seus</a:t>
            </a:r>
            <a:r>
              <a:rPr lang="es-ES" dirty="0"/>
              <a:t> </a:t>
            </a:r>
            <a:r>
              <a:rPr lang="es-ES" dirty="0" err="1"/>
              <a:t>dereitos</a:t>
            </a:r>
            <a:r>
              <a:rPr lang="es-ES" dirty="0"/>
              <a:t> </a:t>
            </a:r>
            <a:r>
              <a:rPr lang="es-ES" dirty="0" err="1"/>
              <a:t>territoriais</a:t>
            </a:r>
            <a:endParaRPr lang="es-ES" dirty="0"/>
          </a:p>
          <a:p>
            <a:r>
              <a:rPr lang="es-ES" dirty="0" err="1"/>
              <a:t>Condicións</a:t>
            </a:r>
            <a:r>
              <a:rPr lang="es-ES" dirty="0"/>
              <a:t>:</a:t>
            </a:r>
          </a:p>
          <a:p>
            <a:pPr lvl="1"/>
            <a:r>
              <a:rPr lang="es-ES" dirty="0" err="1"/>
              <a:t>Prioridade</a:t>
            </a:r>
            <a:r>
              <a:rPr lang="es-ES" dirty="0"/>
              <a:t> de Atenas, que </a:t>
            </a:r>
            <a:r>
              <a:rPr lang="es-ES" dirty="0" err="1"/>
              <a:t>dirixía</a:t>
            </a:r>
            <a:r>
              <a:rPr lang="es-ES" dirty="0"/>
              <a:t> a política exterior</a:t>
            </a:r>
          </a:p>
          <a:p>
            <a:pPr lvl="1"/>
            <a:r>
              <a:rPr lang="es-ES" dirty="0"/>
              <a:t>Os </a:t>
            </a:r>
            <a:r>
              <a:rPr lang="es-ES" dirty="0" err="1"/>
              <a:t>membros</a:t>
            </a:r>
            <a:r>
              <a:rPr lang="es-ES" dirty="0"/>
              <a:t> non pagaban tributo </a:t>
            </a:r>
            <a:r>
              <a:rPr lang="es-ES" dirty="0" err="1"/>
              <a:t>nin</a:t>
            </a:r>
            <a:r>
              <a:rPr lang="es-ES" dirty="0"/>
              <a:t> </a:t>
            </a:r>
            <a:r>
              <a:rPr lang="es-ES" dirty="0" err="1"/>
              <a:t>mantiñan</a:t>
            </a:r>
            <a:r>
              <a:rPr lang="es-ES" dirty="0"/>
              <a:t> </a:t>
            </a:r>
            <a:r>
              <a:rPr lang="es-ES" dirty="0" err="1"/>
              <a:t>guarnicións</a:t>
            </a:r>
            <a:r>
              <a:rPr lang="es-ES" dirty="0"/>
              <a:t> atenienses.</a:t>
            </a:r>
          </a:p>
          <a:p>
            <a:pPr marL="0" indent="0">
              <a:buNone/>
            </a:pP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355976" y="1645920"/>
            <a:ext cx="4608512" cy="4526280"/>
          </a:xfrm>
        </p:spPr>
        <p:txBody>
          <a:bodyPr>
            <a:normAutofit fontScale="92500" lnSpcReduction="20000"/>
          </a:bodyPr>
          <a:lstStyle/>
          <a:p>
            <a:r>
              <a:rPr lang="es-ES" dirty="0" err="1"/>
              <a:t>Goberno</a:t>
            </a:r>
            <a:r>
              <a:rPr lang="es-ES" dirty="0"/>
              <a:t> e administración confederados:</a:t>
            </a:r>
          </a:p>
          <a:p>
            <a:pPr lvl="1"/>
            <a:r>
              <a:rPr lang="es-ES" dirty="0" err="1"/>
              <a:t>Asemblea</a:t>
            </a:r>
            <a:r>
              <a:rPr lang="es-ES" dirty="0"/>
              <a:t> popular ateniense e </a:t>
            </a:r>
            <a:r>
              <a:rPr lang="es-ES" dirty="0" err="1"/>
              <a:t>Sinedrion</a:t>
            </a:r>
            <a:r>
              <a:rPr lang="es-ES" dirty="0"/>
              <a:t> </a:t>
            </a:r>
            <a:r>
              <a:rPr lang="es-ES" dirty="0" err="1"/>
              <a:t>ou</a:t>
            </a:r>
            <a:r>
              <a:rPr lang="es-ES" dirty="0"/>
              <a:t> </a:t>
            </a:r>
            <a:r>
              <a:rPr lang="es-ES" dirty="0" err="1"/>
              <a:t>Consello</a:t>
            </a:r>
            <a:r>
              <a:rPr lang="es-ES" dirty="0"/>
              <a:t> dos aliados.</a:t>
            </a:r>
          </a:p>
          <a:p>
            <a:pPr lvl="1"/>
            <a:r>
              <a:rPr lang="es-ES" dirty="0"/>
              <a:t>O </a:t>
            </a:r>
            <a:r>
              <a:rPr lang="es-ES" dirty="0" err="1"/>
              <a:t>sinedrion</a:t>
            </a:r>
            <a:r>
              <a:rPr lang="es-ES" dirty="0"/>
              <a:t> tiña a </a:t>
            </a:r>
            <a:r>
              <a:rPr lang="es-ES" dirty="0" err="1"/>
              <a:t>súa</a:t>
            </a:r>
            <a:r>
              <a:rPr lang="es-ES" dirty="0"/>
              <a:t> sede en Atenas e </a:t>
            </a:r>
            <a:r>
              <a:rPr lang="es-ES" dirty="0" err="1"/>
              <a:t>nel</a:t>
            </a:r>
            <a:r>
              <a:rPr lang="es-ES" dirty="0"/>
              <a:t> todos os </a:t>
            </a:r>
            <a:r>
              <a:rPr lang="es-ES" dirty="0" err="1"/>
              <a:t>membros</a:t>
            </a:r>
            <a:r>
              <a:rPr lang="es-ES" dirty="0"/>
              <a:t> tiñan voz e voto. </a:t>
            </a:r>
            <a:r>
              <a:rPr lang="es-ES" dirty="0" err="1"/>
              <a:t>Decidíase</a:t>
            </a:r>
            <a:r>
              <a:rPr lang="es-ES" dirty="0"/>
              <a:t> por </a:t>
            </a:r>
            <a:r>
              <a:rPr lang="es-ES" dirty="0" err="1"/>
              <a:t>maioría</a:t>
            </a:r>
            <a:r>
              <a:rPr lang="es-ES" dirty="0"/>
              <a:t>:</a:t>
            </a:r>
          </a:p>
          <a:p>
            <a:pPr lvl="2"/>
            <a:r>
              <a:rPr lang="es-ES" dirty="0" err="1"/>
              <a:t>Cuestións</a:t>
            </a:r>
            <a:r>
              <a:rPr lang="es-ES" dirty="0"/>
              <a:t> de guerra e paz</a:t>
            </a:r>
          </a:p>
          <a:p>
            <a:pPr lvl="2"/>
            <a:r>
              <a:rPr lang="es-ES" dirty="0"/>
              <a:t>Aceptación de </a:t>
            </a:r>
            <a:r>
              <a:rPr lang="es-ES" dirty="0" err="1"/>
              <a:t>novos</a:t>
            </a:r>
            <a:r>
              <a:rPr lang="es-ES" dirty="0"/>
              <a:t> aliados</a:t>
            </a:r>
          </a:p>
          <a:p>
            <a:pPr lvl="2"/>
            <a:r>
              <a:rPr lang="es-ES" dirty="0" err="1"/>
              <a:t>Achegas</a:t>
            </a:r>
            <a:r>
              <a:rPr lang="es-ES" dirty="0"/>
              <a:t> pecuniarias voluntarias (</a:t>
            </a:r>
            <a:r>
              <a:rPr lang="es-ES" dirty="0" err="1"/>
              <a:t>syntaxis</a:t>
            </a:r>
            <a:r>
              <a:rPr lang="es-ES" dirty="0"/>
              <a:t>) para a guerra</a:t>
            </a:r>
          </a:p>
          <a:p>
            <a:pPr lvl="2"/>
            <a:r>
              <a:rPr lang="es-ES" dirty="0" err="1"/>
              <a:t>Decisións</a:t>
            </a:r>
            <a:r>
              <a:rPr lang="es-ES" dirty="0"/>
              <a:t> sobre os </a:t>
            </a:r>
            <a:r>
              <a:rPr lang="es-ES" dirty="0" err="1"/>
              <a:t>continxentes</a:t>
            </a:r>
            <a:r>
              <a:rPr lang="es-ES" dirty="0"/>
              <a:t> militares.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4033170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Guerra Esparta-Atenas</a:t>
            </a:r>
            <a:br>
              <a:rPr lang="es-ES" dirty="0"/>
            </a:br>
            <a:r>
              <a:rPr lang="es-ES" dirty="0"/>
              <a:t>376. Batalla de </a:t>
            </a:r>
            <a:r>
              <a:rPr lang="es-ES" dirty="0" err="1"/>
              <a:t>Naxos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Esparta </a:t>
            </a:r>
            <a:r>
              <a:rPr lang="es-ES" dirty="0" err="1"/>
              <a:t>quixo</a:t>
            </a:r>
            <a:r>
              <a:rPr lang="es-ES" dirty="0"/>
              <a:t> </a:t>
            </a:r>
            <a:r>
              <a:rPr lang="es-ES" dirty="0" err="1"/>
              <a:t>frear</a:t>
            </a:r>
            <a:r>
              <a:rPr lang="es-ES" dirty="0"/>
              <a:t> a escalada de Atenas e </a:t>
            </a:r>
            <a:r>
              <a:rPr lang="es-ES" dirty="0" err="1"/>
              <a:t>atacouna</a:t>
            </a:r>
            <a:r>
              <a:rPr lang="es-ES" dirty="0"/>
              <a:t> </a:t>
            </a:r>
            <a:r>
              <a:rPr lang="es-ES" dirty="0" err="1"/>
              <a:t>cunha</a:t>
            </a:r>
            <a:r>
              <a:rPr lang="es-ES" dirty="0"/>
              <a:t> frota por mar, pero </a:t>
            </a:r>
            <a:r>
              <a:rPr lang="es-ES" dirty="0" err="1"/>
              <a:t>perdeu</a:t>
            </a:r>
            <a:r>
              <a:rPr lang="es-ES" dirty="0"/>
              <a:t> na Batalla de </a:t>
            </a:r>
            <a:r>
              <a:rPr lang="es-ES" dirty="0" err="1"/>
              <a:t>Naxos</a:t>
            </a:r>
            <a:r>
              <a:rPr lang="es-ES" dirty="0"/>
              <a:t> (illa das Cícladas).</a:t>
            </a:r>
          </a:p>
          <a:p>
            <a:r>
              <a:rPr lang="es-ES" dirty="0" err="1"/>
              <a:t>Isto</a:t>
            </a:r>
            <a:r>
              <a:rPr lang="es-ES" dirty="0"/>
              <a:t> </a:t>
            </a:r>
            <a:r>
              <a:rPr lang="es-ES" dirty="0" err="1"/>
              <a:t>aumentou</a:t>
            </a:r>
            <a:r>
              <a:rPr lang="es-ES" dirty="0"/>
              <a:t> o </a:t>
            </a:r>
            <a:r>
              <a:rPr lang="es-ES" dirty="0" err="1"/>
              <a:t>prestixio</a:t>
            </a:r>
            <a:r>
              <a:rPr lang="es-ES" dirty="0"/>
              <a:t> de Atenas e da Liga </a:t>
            </a:r>
            <a:r>
              <a:rPr lang="es-ES" dirty="0" err="1"/>
              <a:t>délica</a:t>
            </a:r>
            <a:r>
              <a:rPr lang="es-ES" dirty="0"/>
              <a:t>, que </a:t>
            </a:r>
            <a:r>
              <a:rPr lang="es-ES" dirty="0" err="1"/>
              <a:t>aumentou</a:t>
            </a:r>
            <a:r>
              <a:rPr lang="es-ES" dirty="0"/>
              <a:t> o número dos </a:t>
            </a:r>
            <a:r>
              <a:rPr lang="es-ES" dirty="0" err="1"/>
              <a:t>seus</a:t>
            </a:r>
            <a:r>
              <a:rPr lang="es-ES" dirty="0"/>
              <a:t> </a:t>
            </a:r>
            <a:r>
              <a:rPr lang="es-ES" dirty="0" err="1"/>
              <a:t>membros</a:t>
            </a:r>
            <a:endParaRPr lang="es-ES" dirty="0"/>
          </a:p>
          <a:p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83968" y="1645920"/>
            <a:ext cx="4402832" cy="4735408"/>
          </a:xfrm>
        </p:spPr>
        <p:txBody>
          <a:bodyPr>
            <a:normAutofit lnSpcReduction="10000"/>
          </a:bodyPr>
          <a:lstStyle/>
          <a:p>
            <a:pPr lvl="1"/>
            <a:r>
              <a:rPr lang="es-ES" dirty="0"/>
              <a:t>Esparta </a:t>
            </a:r>
            <a:r>
              <a:rPr lang="es-ES" dirty="0" err="1"/>
              <a:t>pediu</a:t>
            </a:r>
            <a:r>
              <a:rPr lang="es-ES" dirty="0"/>
              <a:t> a paz, </a:t>
            </a:r>
            <a:r>
              <a:rPr lang="es-ES" dirty="0" err="1"/>
              <a:t>véndose</a:t>
            </a:r>
            <a:r>
              <a:rPr lang="es-ES" dirty="0"/>
              <a:t> </a:t>
            </a:r>
            <a:r>
              <a:rPr lang="es-ES" dirty="0" err="1"/>
              <a:t>obrigada</a:t>
            </a:r>
            <a:r>
              <a:rPr lang="es-ES" dirty="0"/>
              <a:t> a </a:t>
            </a:r>
            <a:r>
              <a:rPr lang="es-ES" dirty="0" err="1"/>
              <a:t>recoñecer</a:t>
            </a:r>
            <a:r>
              <a:rPr lang="es-ES" dirty="0"/>
              <a:t> a Liga ateniense </a:t>
            </a:r>
            <a:r>
              <a:rPr lang="es-ES" dirty="0" err="1"/>
              <a:t>máis</a:t>
            </a:r>
            <a:r>
              <a:rPr lang="es-ES" dirty="0"/>
              <a:t> a Liga beocia.</a:t>
            </a:r>
          </a:p>
          <a:p>
            <a:pPr lvl="1"/>
            <a:r>
              <a:rPr lang="es-ES" dirty="0" err="1"/>
              <a:t>Retirou</a:t>
            </a:r>
            <a:r>
              <a:rPr lang="es-ES" dirty="0"/>
              <a:t> </a:t>
            </a:r>
            <a:r>
              <a:rPr lang="es-ES" dirty="0" err="1"/>
              <a:t>tamén</a:t>
            </a:r>
            <a:r>
              <a:rPr lang="es-ES" dirty="0"/>
              <a:t> as </a:t>
            </a:r>
            <a:r>
              <a:rPr lang="es-ES" dirty="0" err="1"/>
              <a:t>súas</a:t>
            </a:r>
            <a:r>
              <a:rPr lang="es-ES" dirty="0"/>
              <a:t> </a:t>
            </a:r>
            <a:r>
              <a:rPr lang="es-ES" dirty="0" err="1"/>
              <a:t>guarniciónss</a:t>
            </a:r>
            <a:r>
              <a:rPr lang="es-ES" dirty="0"/>
              <a:t> </a:t>
            </a:r>
            <a:r>
              <a:rPr lang="es-ES" dirty="0" err="1"/>
              <a:t>deste</a:t>
            </a:r>
            <a:r>
              <a:rPr lang="es-ES" dirty="0"/>
              <a:t> territorio, que enseguida </a:t>
            </a:r>
            <a:r>
              <a:rPr lang="es-ES" dirty="0" err="1"/>
              <a:t>foron</a:t>
            </a:r>
            <a:r>
              <a:rPr lang="es-ES" dirty="0"/>
              <a:t> absorbidas por Tebas (caso de Tespias, e de Platea, que </a:t>
            </a:r>
            <a:r>
              <a:rPr lang="es-ES" dirty="0" err="1"/>
              <a:t>destruiu</a:t>
            </a:r>
            <a:r>
              <a:rPr lang="es-ES" dirty="0"/>
              <a:t> por causa da </a:t>
            </a:r>
            <a:r>
              <a:rPr lang="es-ES" dirty="0" err="1"/>
              <a:t>súa</a:t>
            </a:r>
            <a:r>
              <a:rPr lang="es-ES" dirty="0"/>
              <a:t> resistencia)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51068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9 anos de </a:t>
            </a:r>
            <a:r>
              <a:rPr lang="es-ES" dirty="0" err="1"/>
              <a:t>hexemonía</a:t>
            </a:r>
            <a:r>
              <a:rPr lang="es-ES" dirty="0"/>
              <a:t> tebana</a:t>
            </a:r>
            <a:br>
              <a:rPr lang="es-ES" dirty="0"/>
            </a:br>
            <a:r>
              <a:rPr lang="es-ES" dirty="0"/>
              <a:t>(371-362)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79512" y="1196752"/>
            <a:ext cx="4392488" cy="4886320"/>
          </a:xfrm>
        </p:spPr>
        <p:txBody>
          <a:bodyPr>
            <a:noAutofit/>
          </a:bodyPr>
          <a:lstStyle/>
          <a:p>
            <a:r>
              <a:rPr lang="es-ES" sz="2400" dirty="0"/>
              <a:t>A Liga Beocia </a:t>
            </a:r>
            <a:r>
              <a:rPr lang="es-ES" sz="2400" dirty="0" err="1"/>
              <a:t>restablecérase</a:t>
            </a:r>
            <a:r>
              <a:rPr lang="es-ES" sz="2400" dirty="0"/>
              <a:t> como un </a:t>
            </a:r>
            <a:r>
              <a:rPr lang="es-ES" sz="2400" dirty="0" err="1"/>
              <a:t>koinón</a:t>
            </a:r>
            <a:r>
              <a:rPr lang="es-ES" sz="2400" dirty="0"/>
              <a:t> democrático en 379, a pesar de os </a:t>
            </a:r>
            <a:r>
              <a:rPr lang="es-ES" sz="2400" dirty="0" err="1"/>
              <a:t>seus</a:t>
            </a:r>
            <a:r>
              <a:rPr lang="es-ES" sz="2400" dirty="0"/>
              <a:t> </a:t>
            </a:r>
            <a:r>
              <a:rPr lang="es-ES" sz="2400" dirty="0" err="1"/>
              <a:t>membros</a:t>
            </a:r>
            <a:r>
              <a:rPr lang="es-ES" sz="2400" dirty="0"/>
              <a:t> </a:t>
            </a:r>
            <a:r>
              <a:rPr lang="es-ES" sz="2400" dirty="0" err="1"/>
              <a:t>seren</a:t>
            </a:r>
            <a:r>
              <a:rPr lang="es-ES" sz="2400" dirty="0"/>
              <a:t> constantemente acosados polos espartanos</a:t>
            </a:r>
          </a:p>
          <a:p>
            <a:endParaRPr lang="es-ES" sz="2400" dirty="0"/>
          </a:p>
          <a:p>
            <a:r>
              <a:rPr lang="es-ES" sz="2400" dirty="0"/>
              <a:t>A paz do 374 entre Esparta e Atenas </a:t>
            </a:r>
            <a:r>
              <a:rPr lang="es-ES" sz="2400" dirty="0" err="1"/>
              <a:t>suporía</a:t>
            </a:r>
            <a:r>
              <a:rPr lang="es-ES" sz="2400" dirty="0"/>
              <a:t> a retirada definitiva das </a:t>
            </a:r>
            <a:r>
              <a:rPr lang="es-ES" sz="2400" dirty="0" err="1"/>
              <a:t>guarnicións</a:t>
            </a:r>
            <a:r>
              <a:rPr lang="es-ES" sz="2400" dirty="0"/>
              <a:t> lacedemonias de territorio beocio, que </a:t>
            </a:r>
            <a:r>
              <a:rPr lang="es-ES" sz="2400" dirty="0" err="1"/>
              <a:t>foi</a:t>
            </a:r>
            <a:r>
              <a:rPr lang="es-ES" sz="2400" dirty="0"/>
              <a:t> unificado </a:t>
            </a:r>
            <a:r>
              <a:rPr lang="es-ES" sz="2400" dirty="0" err="1"/>
              <a:t>baixo</a:t>
            </a:r>
            <a:r>
              <a:rPr lang="es-ES" sz="2400" dirty="0"/>
              <a:t> dominio tebano.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99992" y="1916832"/>
            <a:ext cx="4211960" cy="4536504"/>
          </a:xfrm>
        </p:spPr>
        <p:txBody>
          <a:bodyPr>
            <a:noAutofit/>
          </a:bodyPr>
          <a:lstStyle/>
          <a:p>
            <a:r>
              <a:rPr lang="es-ES" dirty="0"/>
              <a:t>Constitución da Liga Beocia: </a:t>
            </a:r>
          </a:p>
          <a:p>
            <a:pPr lvl="1"/>
            <a:r>
              <a:rPr lang="es-ES" dirty="0"/>
              <a:t>A </a:t>
            </a:r>
            <a:r>
              <a:rPr lang="es-ES" dirty="0" err="1"/>
              <a:t>asemblea</a:t>
            </a:r>
            <a:r>
              <a:rPr lang="es-ES" dirty="0"/>
              <a:t> do pobo </a:t>
            </a:r>
            <a:r>
              <a:rPr lang="es-ES" dirty="0" err="1"/>
              <a:t>ou</a:t>
            </a:r>
            <a:r>
              <a:rPr lang="es-ES" dirty="0"/>
              <a:t> damos reunía </a:t>
            </a:r>
            <a:r>
              <a:rPr lang="es-ES" dirty="0" err="1"/>
              <a:t>aos</a:t>
            </a:r>
            <a:r>
              <a:rPr lang="es-ES" dirty="0"/>
              <a:t> </a:t>
            </a:r>
            <a:r>
              <a:rPr lang="es-ES" dirty="0" err="1"/>
              <a:t>cidadáns</a:t>
            </a:r>
            <a:r>
              <a:rPr lang="es-ES" dirty="0"/>
              <a:t> de todas as </a:t>
            </a:r>
            <a:r>
              <a:rPr lang="es-ES" dirty="0" err="1"/>
              <a:t>cidades</a:t>
            </a:r>
            <a:r>
              <a:rPr lang="es-ES" dirty="0"/>
              <a:t>, en Tebas.</a:t>
            </a:r>
            <a:endParaRPr lang="gl-ES" dirty="0"/>
          </a:p>
          <a:p>
            <a:pPr lvl="1"/>
            <a:r>
              <a:rPr lang="es-ES" dirty="0" err="1"/>
              <a:t>Exército</a:t>
            </a:r>
            <a:r>
              <a:rPr lang="es-ES" dirty="0"/>
              <a:t>, </a:t>
            </a:r>
            <a:r>
              <a:rPr lang="es-ES" dirty="0" err="1"/>
              <a:t>relacións</a:t>
            </a:r>
            <a:r>
              <a:rPr lang="es-ES" dirty="0"/>
              <a:t> exteriores e administración estaban a cargo dos </a:t>
            </a:r>
            <a:r>
              <a:rPr lang="es-ES" dirty="0" err="1"/>
              <a:t>beotarcas</a:t>
            </a:r>
            <a:r>
              <a:rPr lang="es-ES" dirty="0"/>
              <a:t> </a:t>
            </a:r>
            <a:r>
              <a:rPr lang="es-ES" dirty="0" err="1"/>
              <a:t>ou</a:t>
            </a:r>
            <a:r>
              <a:rPr lang="es-ES" dirty="0"/>
              <a:t> </a:t>
            </a:r>
            <a:r>
              <a:rPr lang="es-ES" dirty="0" err="1"/>
              <a:t>maxistrados</a:t>
            </a:r>
            <a:r>
              <a:rPr lang="es-ES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338055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9552" y="1412776"/>
            <a:ext cx="4038600" cy="4526280"/>
          </a:xfrm>
        </p:spPr>
        <p:txBody>
          <a:bodyPr>
            <a:normAutofit lnSpcReduction="10000"/>
          </a:bodyPr>
          <a:lstStyle/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s-ES" sz="2800" dirty="0"/>
              <a:t>O </a:t>
            </a:r>
            <a:r>
              <a:rPr lang="es-ES" sz="2800" dirty="0" err="1"/>
              <a:t>beotarca</a:t>
            </a:r>
            <a:r>
              <a:rPr lang="es-ES" sz="2800" dirty="0"/>
              <a:t> </a:t>
            </a:r>
            <a:r>
              <a:rPr lang="es-ES" sz="2800" dirty="0" err="1"/>
              <a:t>Górgidas</a:t>
            </a:r>
            <a:r>
              <a:rPr lang="es-ES" sz="2800" dirty="0"/>
              <a:t> </a:t>
            </a:r>
            <a:r>
              <a:rPr lang="es-ES" sz="2800" dirty="0" err="1"/>
              <a:t>creou</a:t>
            </a:r>
            <a:r>
              <a:rPr lang="es-ES" sz="2800" dirty="0"/>
              <a:t> o Batallón Sagrado, </a:t>
            </a:r>
            <a:r>
              <a:rPr lang="es-ES" sz="2800" dirty="0" err="1"/>
              <a:t>falanxe</a:t>
            </a:r>
            <a:r>
              <a:rPr lang="es-ES" sz="2800" dirty="0"/>
              <a:t> formada por </a:t>
            </a:r>
            <a:r>
              <a:rPr lang="es-ES" sz="2800" dirty="0" err="1"/>
              <a:t>guerreiros</a:t>
            </a:r>
            <a:r>
              <a:rPr lang="es-ES" sz="2800" dirty="0"/>
              <a:t> de elite en guarnición permanente na Cadmea (</a:t>
            </a:r>
            <a:r>
              <a:rPr lang="es-ES" sz="2800" dirty="0" err="1"/>
              <a:t>acrópole</a:t>
            </a:r>
            <a:r>
              <a:rPr lang="es-ES" sz="2800" dirty="0"/>
              <a:t> fortificada de Tebas)</a:t>
            </a:r>
            <a:endParaRPr lang="gl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4008" y="1340768"/>
            <a:ext cx="4038600" cy="4526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O Batallón Sagrado </a:t>
            </a:r>
            <a:r>
              <a:rPr lang="es-ES" dirty="0" err="1"/>
              <a:t>foi</a:t>
            </a:r>
            <a:r>
              <a:rPr lang="es-ES" dirty="0"/>
              <a:t> </a:t>
            </a:r>
            <a:r>
              <a:rPr lang="es-ES" dirty="0" err="1"/>
              <a:t>mellorado</a:t>
            </a:r>
            <a:r>
              <a:rPr lang="es-ES" dirty="0"/>
              <a:t> polo </a:t>
            </a:r>
            <a:r>
              <a:rPr lang="es-ES" dirty="0" err="1"/>
              <a:t>beotarca</a:t>
            </a:r>
            <a:r>
              <a:rPr lang="es-ES" dirty="0"/>
              <a:t> Pelópidas e convertida </a:t>
            </a:r>
            <a:r>
              <a:rPr lang="es-ES" dirty="0" err="1"/>
              <a:t>nunha</a:t>
            </a:r>
            <a:r>
              <a:rPr lang="es-ES" dirty="0"/>
              <a:t> </a:t>
            </a:r>
            <a:r>
              <a:rPr lang="es-ES" dirty="0" err="1"/>
              <a:t>forza</a:t>
            </a:r>
            <a:r>
              <a:rPr lang="es-ES" dirty="0"/>
              <a:t> de choque especial por parte de </a:t>
            </a:r>
            <a:r>
              <a:rPr lang="es-ES" dirty="0" err="1"/>
              <a:t>Epaminondas</a:t>
            </a:r>
            <a:r>
              <a:rPr lang="es-ES" dirty="0"/>
              <a:t>, que </a:t>
            </a:r>
            <a:r>
              <a:rPr lang="es-ES" dirty="0" err="1"/>
              <a:t>ao</a:t>
            </a:r>
            <a:r>
              <a:rPr lang="es-ES" dirty="0"/>
              <a:t> </a:t>
            </a:r>
            <a:r>
              <a:rPr lang="es-ES" dirty="0" err="1"/>
              <a:t>situala</a:t>
            </a:r>
            <a:r>
              <a:rPr lang="es-ES" dirty="0"/>
              <a:t> en formación oblicua, desestabilizaba a </a:t>
            </a:r>
            <a:r>
              <a:rPr lang="es-ES" dirty="0" err="1"/>
              <a:t>falanxe</a:t>
            </a:r>
            <a:r>
              <a:rPr lang="es-ES" dirty="0"/>
              <a:t> rival.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622200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Leuctra</a:t>
            </a:r>
            <a:r>
              <a:rPr lang="es-ES" dirty="0"/>
              <a:t>, 371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4038600" cy="6048672"/>
          </a:xfrm>
        </p:spPr>
        <p:txBody>
          <a:bodyPr>
            <a:normAutofit fontScale="92500" lnSpcReduction="20000"/>
          </a:bodyPr>
          <a:lstStyle/>
          <a:p>
            <a:r>
              <a:rPr lang="es-ES" dirty="0" err="1"/>
              <a:t>Celebrouse</a:t>
            </a:r>
            <a:r>
              <a:rPr lang="es-ES" dirty="0"/>
              <a:t> un congreso de paz en Esparta, con </a:t>
            </a:r>
            <a:r>
              <a:rPr lang="es-ES" dirty="0" err="1"/>
              <a:t>embaixadores</a:t>
            </a:r>
            <a:r>
              <a:rPr lang="es-ES" dirty="0"/>
              <a:t> de </a:t>
            </a:r>
            <a:r>
              <a:rPr lang="es-ES" dirty="0" err="1"/>
              <a:t>Peria</a:t>
            </a:r>
            <a:r>
              <a:rPr lang="es-ES" dirty="0"/>
              <a:t>, Siracusa e Macedonia, </a:t>
            </a:r>
            <a:r>
              <a:rPr lang="es-ES" dirty="0" err="1"/>
              <a:t>onde</a:t>
            </a:r>
            <a:r>
              <a:rPr lang="es-ES" dirty="0"/>
              <a:t> Beocia reclamaba o </a:t>
            </a:r>
            <a:r>
              <a:rPr lang="es-ES" dirty="0" err="1"/>
              <a:t>recoñecemento</a:t>
            </a:r>
            <a:r>
              <a:rPr lang="es-ES" dirty="0"/>
              <a:t> da </a:t>
            </a:r>
            <a:r>
              <a:rPr lang="es-ES" dirty="0" err="1"/>
              <a:t>súa</a:t>
            </a:r>
            <a:r>
              <a:rPr lang="es-ES" dirty="0"/>
              <a:t> liga. </a:t>
            </a:r>
            <a:r>
              <a:rPr lang="es-ES" dirty="0" err="1"/>
              <a:t>Nin</a:t>
            </a:r>
            <a:r>
              <a:rPr lang="es-ES" dirty="0"/>
              <a:t> Esparta </a:t>
            </a:r>
            <a:r>
              <a:rPr lang="es-ES" dirty="0" err="1"/>
              <a:t>nin</a:t>
            </a:r>
            <a:r>
              <a:rPr lang="es-ES" dirty="0"/>
              <a:t> Atenas </a:t>
            </a:r>
            <a:r>
              <a:rPr lang="es-ES" dirty="0" err="1"/>
              <a:t>admitiron</a:t>
            </a:r>
            <a:r>
              <a:rPr lang="es-ES" dirty="0"/>
              <a:t> esta condición, e </a:t>
            </a:r>
            <a:r>
              <a:rPr lang="es-ES" dirty="0" err="1"/>
              <a:t>declaráronlle</a:t>
            </a:r>
            <a:r>
              <a:rPr lang="es-ES" dirty="0"/>
              <a:t> a guerra a Tebas.</a:t>
            </a:r>
          </a:p>
          <a:p>
            <a:r>
              <a:rPr lang="es-ES" dirty="0" err="1"/>
              <a:t>Foi</a:t>
            </a:r>
            <a:r>
              <a:rPr lang="es-ES" dirty="0"/>
              <a:t> a última </a:t>
            </a:r>
            <a:r>
              <a:rPr lang="es-ES" dirty="0" err="1"/>
              <a:t>oportunidade</a:t>
            </a:r>
            <a:r>
              <a:rPr lang="es-ES" dirty="0"/>
              <a:t> que </a:t>
            </a:r>
            <a:r>
              <a:rPr lang="es-ES" dirty="0" err="1"/>
              <a:t>tiveron</a:t>
            </a:r>
            <a:r>
              <a:rPr lang="es-ES" dirty="0"/>
              <a:t> os </a:t>
            </a:r>
            <a:r>
              <a:rPr lang="es-ES" dirty="0" err="1"/>
              <a:t>gregos</a:t>
            </a:r>
            <a:r>
              <a:rPr lang="es-ES" dirty="0"/>
              <a:t> para </a:t>
            </a:r>
            <a:r>
              <a:rPr lang="es-ES" dirty="0" err="1"/>
              <a:t>manter</a:t>
            </a:r>
            <a:r>
              <a:rPr lang="es-ES" dirty="0"/>
              <a:t> a paz e, con </a:t>
            </a:r>
            <a:r>
              <a:rPr lang="es-ES" dirty="0" err="1"/>
              <a:t>ela</a:t>
            </a:r>
            <a:r>
              <a:rPr lang="es-ES" dirty="0"/>
              <a:t>, a </a:t>
            </a:r>
            <a:r>
              <a:rPr lang="es-ES" dirty="0" err="1"/>
              <a:t>súa</a:t>
            </a:r>
            <a:r>
              <a:rPr lang="es-ES" dirty="0"/>
              <a:t> independencia.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A invasión de Beocia por Esparta </a:t>
            </a:r>
            <a:r>
              <a:rPr lang="es-ES" dirty="0" err="1"/>
              <a:t>desembocou</a:t>
            </a:r>
            <a:r>
              <a:rPr lang="es-ES" dirty="0"/>
              <a:t> na batalla de </a:t>
            </a:r>
            <a:r>
              <a:rPr lang="es-ES" dirty="0" err="1"/>
              <a:t>Leuctra</a:t>
            </a:r>
            <a:r>
              <a:rPr lang="es-ES" dirty="0"/>
              <a:t>, </a:t>
            </a:r>
            <a:r>
              <a:rPr lang="es-ES" dirty="0" err="1"/>
              <a:t>onde</a:t>
            </a:r>
            <a:r>
              <a:rPr lang="es-ES" dirty="0"/>
              <a:t> </a:t>
            </a:r>
            <a:r>
              <a:rPr lang="es-ES" dirty="0" err="1"/>
              <a:t>Epaminondas</a:t>
            </a:r>
            <a:r>
              <a:rPr lang="es-ES" dirty="0"/>
              <a:t>, </a:t>
            </a:r>
            <a:r>
              <a:rPr lang="es-ES" dirty="0" err="1"/>
              <a:t>cun</a:t>
            </a:r>
            <a:r>
              <a:rPr lang="es-ES" dirty="0"/>
              <a:t> número inferior de hoplitas, </a:t>
            </a:r>
            <a:r>
              <a:rPr lang="es-ES" dirty="0" err="1"/>
              <a:t>venceu</a:t>
            </a:r>
            <a:r>
              <a:rPr lang="es-ES" dirty="0"/>
              <a:t> en campo </a:t>
            </a:r>
            <a:r>
              <a:rPr lang="es-ES" dirty="0" err="1"/>
              <a:t>aberto</a:t>
            </a:r>
            <a:r>
              <a:rPr lang="es-ES" dirty="0"/>
              <a:t> á </a:t>
            </a:r>
            <a:r>
              <a:rPr lang="es-ES" dirty="0" err="1"/>
              <a:t>falanxe</a:t>
            </a:r>
            <a:r>
              <a:rPr lang="es-ES" dirty="0"/>
              <a:t> lacedemonia  aplicando a </a:t>
            </a:r>
            <a:r>
              <a:rPr lang="es-ES" dirty="0" err="1"/>
              <a:t>súa</a:t>
            </a:r>
            <a:r>
              <a:rPr lang="es-ES" dirty="0"/>
              <a:t> nova táctica.</a:t>
            </a:r>
          </a:p>
        </p:txBody>
      </p:sp>
    </p:spTree>
    <p:extLst>
      <p:ext uri="{BB962C8B-B14F-4D97-AF65-F5344CB8AC3E}">
        <p14:creationId xmlns:p14="http://schemas.microsoft.com/office/powerpoint/2010/main" val="35238438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Consecuencias de </a:t>
            </a:r>
            <a:r>
              <a:rPr lang="es-ES" dirty="0" err="1"/>
              <a:t>Leuctra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Leuctra</a:t>
            </a:r>
            <a:r>
              <a:rPr lang="es-ES" dirty="0"/>
              <a:t> </a:t>
            </a:r>
            <a:r>
              <a:rPr lang="es-ES" dirty="0" err="1"/>
              <a:t>sentenciou</a:t>
            </a:r>
            <a:r>
              <a:rPr lang="es-ES" dirty="0"/>
              <a:t> a decadencia definitiva de Esparta.</a:t>
            </a:r>
            <a:endParaRPr lang="gl-ES" dirty="0"/>
          </a:p>
          <a:p>
            <a:r>
              <a:rPr lang="es-ES" dirty="0" err="1"/>
              <a:t>Disolveuse</a:t>
            </a:r>
            <a:r>
              <a:rPr lang="es-ES" dirty="0"/>
              <a:t> a Liga do </a:t>
            </a:r>
            <a:r>
              <a:rPr lang="es-ES" dirty="0" err="1"/>
              <a:t>Pelopeneso</a:t>
            </a:r>
            <a:r>
              <a:rPr lang="es-ES" dirty="0"/>
              <a:t>, pasando Arcadia, Tegea e </a:t>
            </a:r>
            <a:r>
              <a:rPr lang="es-ES" dirty="0" err="1"/>
              <a:t>Mantinea</a:t>
            </a:r>
            <a:r>
              <a:rPr lang="es-ES" dirty="0"/>
              <a:t> a aliarse con Tebas, que </a:t>
            </a:r>
            <a:r>
              <a:rPr lang="es-ES" dirty="0" err="1"/>
              <a:t>reuníu</a:t>
            </a:r>
            <a:r>
              <a:rPr lang="es-ES" dirty="0"/>
              <a:t> </a:t>
            </a:r>
            <a:r>
              <a:rPr lang="es-ES" dirty="0" err="1"/>
              <a:t>arredor</a:t>
            </a:r>
            <a:r>
              <a:rPr lang="es-ES" dirty="0"/>
              <a:t> de si toda a Grecia central.</a:t>
            </a:r>
          </a:p>
        </p:txBody>
      </p:sp>
    </p:spTree>
    <p:extLst>
      <p:ext uri="{BB962C8B-B14F-4D97-AF65-F5344CB8AC3E}">
        <p14:creationId xmlns:p14="http://schemas.microsoft.com/office/powerpoint/2010/main" val="31338419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Predominio de Tebas (371-62)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8003232" cy="49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Consecuencias:</a:t>
            </a:r>
          </a:p>
          <a:p>
            <a:r>
              <a:rPr lang="es-ES" dirty="0"/>
              <a:t>Esparta e Atenas </a:t>
            </a:r>
            <a:r>
              <a:rPr lang="es-ES" dirty="0" err="1"/>
              <a:t>reconciliáronse</a:t>
            </a:r>
            <a:r>
              <a:rPr lang="es-ES" dirty="0"/>
              <a:t>.</a:t>
            </a:r>
          </a:p>
          <a:p>
            <a:r>
              <a:rPr lang="es-ES" dirty="0"/>
              <a:t>Tebas </a:t>
            </a:r>
            <a:r>
              <a:rPr lang="es-ES" dirty="0" err="1"/>
              <a:t>propúxose</a:t>
            </a:r>
            <a:r>
              <a:rPr lang="es-ES" dirty="0"/>
              <a:t> </a:t>
            </a:r>
            <a:r>
              <a:rPr lang="es-ES" dirty="0" err="1"/>
              <a:t>illar</a:t>
            </a:r>
            <a:r>
              <a:rPr lang="es-ES" dirty="0"/>
              <a:t> a Esparta liberando Mesenia (1/3 do </a:t>
            </a:r>
            <a:r>
              <a:rPr lang="es-ES" dirty="0" err="1"/>
              <a:t>seu</a:t>
            </a:r>
            <a:r>
              <a:rPr lang="es-ES" dirty="0"/>
              <a:t> territorio), </a:t>
            </a:r>
            <a:r>
              <a:rPr lang="es-ES" dirty="0" err="1"/>
              <a:t>ao</a:t>
            </a:r>
            <a:r>
              <a:rPr lang="es-ES" dirty="0"/>
              <a:t> que se </a:t>
            </a:r>
            <a:r>
              <a:rPr lang="es-ES" dirty="0" err="1"/>
              <a:t>engadiu</a:t>
            </a:r>
            <a:r>
              <a:rPr lang="es-ES" dirty="0"/>
              <a:t> a sublevación de </a:t>
            </a:r>
            <a:r>
              <a:rPr lang="es-ES" dirty="0" err="1"/>
              <a:t>hilotas</a:t>
            </a:r>
            <a:r>
              <a:rPr lang="es-ES" dirty="0"/>
              <a:t> e periecos (parte importante do </a:t>
            </a:r>
            <a:r>
              <a:rPr lang="es-ES" dirty="0" err="1"/>
              <a:t>exército</a:t>
            </a:r>
            <a:r>
              <a:rPr lang="es-ES" dirty="0"/>
              <a:t> do momento).</a:t>
            </a:r>
          </a:p>
          <a:p>
            <a:r>
              <a:rPr lang="es-ES" dirty="0"/>
              <a:t>Esparta </a:t>
            </a:r>
            <a:r>
              <a:rPr lang="es-ES" dirty="0" err="1"/>
              <a:t>tivo</a:t>
            </a:r>
            <a:r>
              <a:rPr lang="es-ES" dirty="0"/>
              <a:t> que </a:t>
            </a:r>
            <a:r>
              <a:rPr lang="es-ES" dirty="0" err="1"/>
              <a:t>recrutar</a:t>
            </a:r>
            <a:r>
              <a:rPr lang="es-ES" dirty="0"/>
              <a:t> </a:t>
            </a:r>
            <a:r>
              <a:rPr lang="es-ES" dirty="0" err="1"/>
              <a:t>hilotas</a:t>
            </a:r>
            <a:r>
              <a:rPr lang="es-ES" dirty="0"/>
              <a:t> fieis a cambio da </a:t>
            </a:r>
            <a:r>
              <a:rPr lang="es-ES" dirty="0" err="1"/>
              <a:t>liberdade</a:t>
            </a:r>
            <a:r>
              <a:rPr lang="es-ES" dirty="0"/>
              <a:t> e contratar mercenarios entre os </a:t>
            </a:r>
            <a:r>
              <a:rPr lang="es-ES" dirty="0" err="1"/>
              <a:t>indixentes</a:t>
            </a:r>
            <a:r>
              <a:rPr lang="es-ES" dirty="0"/>
              <a:t> arcadios.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7173558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Predominio de Tebas (371-62)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5536" y="1772816"/>
            <a:ext cx="8496944" cy="4526280"/>
          </a:xfrm>
        </p:spPr>
        <p:txBody>
          <a:bodyPr>
            <a:noAutofit/>
          </a:bodyPr>
          <a:lstStyle/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s-ES" sz="2800" dirty="0"/>
              <a:t>Tebas </a:t>
            </a:r>
            <a:r>
              <a:rPr lang="es-ES" sz="2800" dirty="0" err="1"/>
              <a:t>auspiciou</a:t>
            </a:r>
            <a:r>
              <a:rPr lang="es-ES" sz="2800" dirty="0"/>
              <a:t> a formación da liga arcadia e a </a:t>
            </a:r>
            <a:r>
              <a:rPr lang="es-ES" sz="2800" dirty="0" err="1"/>
              <a:t>construción</a:t>
            </a:r>
            <a:r>
              <a:rPr lang="es-ES" sz="2800" dirty="0"/>
              <a:t> </a:t>
            </a:r>
            <a:r>
              <a:rPr lang="es-ES" sz="2800" dirty="0" err="1"/>
              <a:t>dunha</a:t>
            </a:r>
            <a:r>
              <a:rPr lang="es-ES" sz="2800" dirty="0"/>
              <a:t> nova capital en Megalópolis </a:t>
            </a:r>
            <a:r>
              <a:rPr lang="es-ES" sz="2800" dirty="0" err="1"/>
              <a:t>poboada</a:t>
            </a:r>
            <a:r>
              <a:rPr lang="es-ES" sz="2800" dirty="0"/>
              <a:t> con </a:t>
            </a:r>
            <a:r>
              <a:rPr lang="es-ES" sz="2800" dirty="0" err="1"/>
              <a:t>cidadáns</a:t>
            </a:r>
            <a:r>
              <a:rPr lang="es-ES" sz="2800" dirty="0"/>
              <a:t> procedentes de 39 </a:t>
            </a:r>
            <a:r>
              <a:rPr lang="es-ES" sz="2800" dirty="0" err="1"/>
              <a:t>cidades</a:t>
            </a:r>
            <a:r>
              <a:rPr lang="es-ES" sz="2800" dirty="0"/>
              <a:t> arcadias.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s-ES" sz="2800" dirty="0" err="1"/>
              <a:t>Despois</a:t>
            </a:r>
            <a:r>
              <a:rPr lang="es-ES" sz="2800" dirty="0"/>
              <a:t> disto, </a:t>
            </a:r>
            <a:r>
              <a:rPr lang="es-ES" sz="2800" dirty="0" err="1"/>
              <a:t>abriu</a:t>
            </a:r>
            <a:r>
              <a:rPr lang="es-ES" sz="2800" dirty="0"/>
              <a:t> varias </a:t>
            </a:r>
            <a:r>
              <a:rPr lang="es-ES" sz="2800" dirty="0" err="1"/>
              <a:t>frontes</a:t>
            </a:r>
            <a:r>
              <a:rPr lang="es-ES" sz="2800" dirty="0"/>
              <a:t> contra: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s-ES" sz="2800" dirty="0" err="1"/>
              <a:t>Orcómenos</a:t>
            </a:r>
            <a:r>
              <a:rPr lang="es-ES" sz="2800" dirty="0"/>
              <a:t>, </a:t>
            </a:r>
            <a:r>
              <a:rPr lang="es-ES" sz="2800" dirty="0" err="1"/>
              <a:t>cidade</a:t>
            </a:r>
            <a:r>
              <a:rPr lang="es-ES" sz="2800" dirty="0"/>
              <a:t> beocia que non aceptaba a </a:t>
            </a:r>
            <a:r>
              <a:rPr lang="es-ES" sz="2800" dirty="0" err="1"/>
              <a:t>súa</a:t>
            </a:r>
            <a:r>
              <a:rPr lang="es-ES" sz="2800" dirty="0"/>
              <a:t> </a:t>
            </a:r>
            <a:r>
              <a:rPr lang="es-ES" sz="2800" dirty="0" err="1"/>
              <a:t>hexemonía</a:t>
            </a:r>
            <a:r>
              <a:rPr lang="es-ES" sz="2800" dirty="0"/>
              <a:t>, e </a:t>
            </a:r>
            <a:r>
              <a:rPr lang="es-ES" sz="2800" dirty="0" err="1"/>
              <a:t>cuxa</a:t>
            </a:r>
            <a:r>
              <a:rPr lang="es-ES" sz="2800" dirty="0"/>
              <a:t> </a:t>
            </a:r>
            <a:r>
              <a:rPr lang="es-ES" sz="2800" dirty="0" err="1"/>
              <a:t>poboación</a:t>
            </a:r>
            <a:r>
              <a:rPr lang="es-ES" sz="2800" dirty="0"/>
              <a:t> masculina </a:t>
            </a:r>
            <a:r>
              <a:rPr lang="es-ES" sz="2800" dirty="0" err="1"/>
              <a:t>masacrou</a:t>
            </a:r>
            <a:r>
              <a:rPr lang="es-ES" sz="2800" dirty="0"/>
              <a:t> por completo.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s-ES" sz="2800" dirty="0"/>
              <a:t>Tesalia, contra o tirano Alexandre de </a:t>
            </a:r>
            <a:r>
              <a:rPr lang="es-ES" sz="2800" dirty="0" err="1"/>
              <a:t>Feras</a:t>
            </a:r>
            <a:r>
              <a:rPr lang="es-ES" sz="2800" dirty="0"/>
              <a:t> que intentaba expandirse.</a:t>
            </a:r>
            <a:endParaRPr lang="gl-ES" sz="2800" dirty="0"/>
          </a:p>
        </p:txBody>
      </p:sp>
    </p:spTree>
    <p:extLst>
      <p:ext uri="{BB962C8B-B14F-4D97-AF65-F5344CB8AC3E}">
        <p14:creationId xmlns:p14="http://schemas.microsoft.com/office/powerpoint/2010/main" val="15140558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err="1"/>
              <a:t>Mantinea</a:t>
            </a:r>
            <a:r>
              <a:rPr lang="es-ES" dirty="0"/>
              <a:t>, 362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4038600" cy="4968552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Os tebanos, </a:t>
            </a:r>
            <a:r>
              <a:rPr lang="es-ES" dirty="0" err="1"/>
              <a:t>outra</a:t>
            </a:r>
            <a:r>
              <a:rPr lang="es-ES" dirty="0"/>
              <a:t> vez </a:t>
            </a:r>
            <a:r>
              <a:rPr lang="es-ES" dirty="0" err="1"/>
              <a:t>baixo</a:t>
            </a:r>
            <a:r>
              <a:rPr lang="es-ES" dirty="0"/>
              <a:t> o mando de </a:t>
            </a:r>
            <a:r>
              <a:rPr lang="es-ES" dirty="0" err="1"/>
              <a:t>Epaminondas</a:t>
            </a:r>
            <a:r>
              <a:rPr lang="es-ES" dirty="0"/>
              <a:t>, </a:t>
            </a:r>
            <a:r>
              <a:rPr lang="es-ES" dirty="0" err="1"/>
              <a:t>volveron</a:t>
            </a:r>
            <a:r>
              <a:rPr lang="es-ES" dirty="0"/>
              <a:t> enfrontarse </a:t>
            </a:r>
            <a:r>
              <a:rPr lang="es-ES" dirty="0" err="1"/>
              <a:t>aos</a:t>
            </a:r>
            <a:r>
              <a:rPr lang="es-ES" dirty="0"/>
              <a:t> espartanos, </a:t>
            </a:r>
            <a:r>
              <a:rPr lang="es-ES" dirty="0" err="1"/>
              <a:t>agora</a:t>
            </a:r>
            <a:r>
              <a:rPr lang="es-ES" dirty="0"/>
              <a:t> en </a:t>
            </a:r>
            <a:r>
              <a:rPr lang="es-ES" dirty="0" err="1"/>
              <a:t>Mantinea</a:t>
            </a:r>
            <a:r>
              <a:rPr lang="es-ES" dirty="0"/>
              <a:t>, contando os espartanos </a:t>
            </a:r>
            <a:r>
              <a:rPr lang="es-ES"/>
              <a:t>co </a:t>
            </a:r>
            <a:r>
              <a:rPr lang="es-ES" dirty="0" err="1"/>
              <a:t>apoio</a:t>
            </a:r>
            <a:r>
              <a:rPr lang="es-ES" dirty="0"/>
              <a:t> efectivo de </a:t>
            </a:r>
            <a:r>
              <a:rPr lang="es-ES" dirty="0" err="1"/>
              <a:t>moitos</a:t>
            </a:r>
            <a:r>
              <a:rPr lang="es-ES" dirty="0"/>
              <a:t> </a:t>
            </a:r>
            <a:r>
              <a:rPr lang="es-ES" dirty="0" err="1"/>
              <a:t>gregos</a:t>
            </a:r>
            <a:r>
              <a:rPr lang="es-ES" dirty="0"/>
              <a:t>.</a:t>
            </a:r>
          </a:p>
          <a:p>
            <a:r>
              <a:rPr lang="es-ES" dirty="0"/>
              <a:t>Pero </a:t>
            </a:r>
            <a:r>
              <a:rPr lang="es-ES" dirty="0" err="1"/>
              <a:t>Epaminondas</a:t>
            </a:r>
            <a:r>
              <a:rPr lang="es-ES" dirty="0"/>
              <a:t> </a:t>
            </a:r>
            <a:r>
              <a:rPr lang="es-ES" dirty="0" err="1"/>
              <a:t>morreu</a:t>
            </a:r>
            <a:r>
              <a:rPr lang="es-ES" dirty="0"/>
              <a:t> no combate e, con el, a </a:t>
            </a:r>
            <a:r>
              <a:rPr lang="es-ES" dirty="0" err="1"/>
              <a:t>hexemonía</a:t>
            </a:r>
            <a:r>
              <a:rPr lang="es-ES" dirty="0"/>
              <a:t> tebana, </a:t>
            </a:r>
            <a:r>
              <a:rPr lang="es-ES" dirty="0" err="1"/>
              <a:t>aínda</a:t>
            </a:r>
            <a:r>
              <a:rPr lang="es-ES" dirty="0"/>
              <a:t> que as </a:t>
            </a:r>
            <a:r>
              <a:rPr lang="es-ES" dirty="0" err="1"/>
              <a:t>súas</a:t>
            </a:r>
            <a:r>
              <a:rPr lang="es-ES" dirty="0"/>
              <a:t> tropas </a:t>
            </a:r>
            <a:r>
              <a:rPr lang="es-ES" dirty="0" err="1"/>
              <a:t>gañaran</a:t>
            </a:r>
            <a:r>
              <a:rPr lang="es-ES" dirty="0"/>
              <a:t> a batalla.</a:t>
            </a:r>
            <a:endParaRPr lang="gl-ES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700808"/>
            <a:ext cx="4762690" cy="3458903"/>
          </a:xfrm>
        </p:spPr>
      </p:pic>
    </p:spTree>
    <p:extLst>
      <p:ext uri="{BB962C8B-B14F-4D97-AF65-F5344CB8AC3E}">
        <p14:creationId xmlns:p14="http://schemas.microsoft.com/office/powerpoint/2010/main" val="804336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Fundición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2889</TotalTime>
  <Words>3175</Words>
  <Application>Microsoft Office PowerPoint</Application>
  <PresentationFormat>Presentación en pantalla (4:3)</PresentationFormat>
  <Paragraphs>220</Paragraphs>
  <Slides>45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0" baseType="lpstr">
      <vt:lpstr>Arial</vt:lpstr>
      <vt:lpstr>Calibri</vt:lpstr>
      <vt:lpstr>Rockwell</vt:lpstr>
      <vt:lpstr>Wingdings 2</vt:lpstr>
      <vt:lpstr>Fundición</vt:lpstr>
      <vt:lpstr>O século IV a.C. en Grecia</vt:lpstr>
      <vt:lpstr>A CRISE DA POLIS Contexto histórico</vt:lpstr>
      <vt:lpstr>Periodización 1ª metade s. IV a.c.  A FIN DA GRECIA DAS PÓLEIS</vt:lpstr>
      <vt:lpstr>Periodización 2ª metade s. IV a.c.  HEXEMONÍA DE MACEDONIA</vt:lpstr>
      <vt:lpstr> Características xerais s. IV a.C.</vt:lpstr>
      <vt:lpstr> Características xerais s. IV a.C.</vt:lpstr>
      <vt:lpstr> Características xerais s. IV a.C.</vt:lpstr>
      <vt:lpstr> Características xerais s. IV a.C.</vt:lpstr>
      <vt:lpstr> Características xerais s. IV a.C.</vt:lpstr>
      <vt:lpstr> Características xerais s. IV a.C.</vt:lpstr>
      <vt:lpstr> Características xerais s. IV a.C.</vt:lpstr>
      <vt:lpstr> Características xerais s. IV a.C.</vt:lpstr>
      <vt:lpstr>5. Sistemas de Estados gregos. Ligas e confederacións</vt:lpstr>
      <vt:lpstr>Anfictionía</vt:lpstr>
      <vt:lpstr>Presentación de PowerPoint</vt:lpstr>
      <vt:lpstr>Presentación de PowerPoint</vt:lpstr>
      <vt:lpstr>Simmachía</vt:lpstr>
      <vt:lpstr>Symmachías</vt:lpstr>
      <vt:lpstr>Symmachías</vt:lpstr>
      <vt:lpstr>Presentación de PowerPoint</vt:lpstr>
      <vt:lpstr>O Estado Federal: Koinón Asociación de varias póleis baixo un mesmo goberno e leis</vt:lpstr>
      <vt:lpstr>Principais koinón</vt:lpstr>
      <vt:lpstr>Presentación de PowerPoint</vt:lpstr>
      <vt:lpstr>Principais koinón</vt:lpstr>
      <vt:lpstr>Presentación de PowerPoint</vt:lpstr>
      <vt:lpstr>A primeira metade do s. IV a.C.</vt:lpstr>
      <vt:lpstr>1ª metade s. IV. Periodización</vt:lpstr>
      <vt:lpstr>Hexemonía de Esparta</vt:lpstr>
      <vt:lpstr>Hexemonía de Esparta</vt:lpstr>
      <vt:lpstr>Guerra de Corinto (395-86)</vt:lpstr>
      <vt:lpstr>Guerra de Corinto (395-86)</vt:lpstr>
      <vt:lpstr>Liga Calcídica (404-379)</vt:lpstr>
      <vt:lpstr>Causas da decadencia de Esparta</vt:lpstr>
      <vt:lpstr>Causas da decadencia de Esparta</vt:lpstr>
      <vt:lpstr>O rexurdimento de Atenas</vt:lpstr>
      <vt:lpstr>A segunda Liga Ático-Délica ou  Segunda Confederación Ateniense 378 a.C.</vt:lpstr>
      <vt:lpstr>Constitución da Liga</vt:lpstr>
      <vt:lpstr>Guerra Esparta-Atenas 376. Batalla de Naxos</vt:lpstr>
      <vt:lpstr>9 anos de hexemonía tebana (371-362)</vt:lpstr>
      <vt:lpstr>Presentación de PowerPoint</vt:lpstr>
      <vt:lpstr>Leuctra, 371</vt:lpstr>
      <vt:lpstr>Consecuencias de Leuctra</vt:lpstr>
      <vt:lpstr>Predominio de Tebas (371-62)</vt:lpstr>
      <vt:lpstr>Predominio de Tebas (371-62)</vt:lpstr>
      <vt:lpstr>Mantinea, 362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século IV a.C. en Grecia</dc:title>
  <dc:creator>Rosa</dc:creator>
  <cp:lastModifiedBy>Rosa Brañas</cp:lastModifiedBy>
  <cp:revision>94</cp:revision>
  <dcterms:created xsi:type="dcterms:W3CDTF">2014-03-15T16:31:54Z</dcterms:created>
  <dcterms:modified xsi:type="dcterms:W3CDTF">2022-03-31T12:45:42Z</dcterms:modified>
</cp:coreProperties>
</file>