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7" r:id="rId10"/>
    <p:sldId id="285" r:id="rId11"/>
    <p:sldId id="260" r:id="rId12"/>
    <p:sldId id="265" r:id="rId13"/>
    <p:sldId id="266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81" r:id="rId25"/>
    <p:sldId id="282" r:id="rId26"/>
    <p:sldId id="278" r:id="rId27"/>
    <p:sldId id="279" r:id="rId28"/>
    <p:sldId id="283" r:id="rId29"/>
    <p:sldId id="284" r:id="rId30"/>
  </p:sldIdLst>
  <p:sldSz cx="9144000" cy="6858000" type="screen4x3"/>
  <p:notesSz cx="6858000" cy="9144000"/>
  <p:defaultTextStyle>
    <a:defPPr>
      <a:defRPr lang="gl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59" autoAdjust="0"/>
    <p:restoredTop sz="95204" autoAdjust="0"/>
  </p:normalViewPr>
  <p:slideViewPr>
    <p:cSldViewPr>
      <p:cViewPr varScale="1">
        <p:scale>
          <a:sx n="68" d="100"/>
          <a:sy n="68" d="100"/>
        </p:scale>
        <p:origin x="80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658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dondear rectángulo de esquina diagonal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3E2C3342-F4CE-4A71-88B4-8ED4E8FE4294}" type="datetimeFigureOut">
              <a:rPr lang="gl-ES" smtClean="0"/>
              <a:t>03/04/2018</a:t>
            </a:fld>
            <a:endParaRPr lang="gl-ES"/>
          </a:p>
        </p:txBody>
      </p:sp>
      <p:sp>
        <p:nvSpPr>
          <p:cNvPr id="11" name="10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457A343-A7D0-4C8F-8FF4-9DF9F1557DCD}" type="slidenum">
              <a:rPr lang="gl-ES" smtClean="0"/>
              <a:t>‹Nº›</a:t>
            </a:fld>
            <a:endParaRPr lang="gl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gl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C3342-F4CE-4A71-88B4-8ED4E8FE4294}" type="datetimeFigureOut">
              <a:rPr lang="gl-ES" smtClean="0"/>
              <a:t>03/04/2018</a:t>
            </a:fld>
            <a:endParaRPr lang="gl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7A343-A7D0-4C8F-8FF4-9DF9F1557DCD}" type="slidenum">
              <a:rPr lang="gl-ES" smtClean="0"/>
              <a:t>‹Nº›</a:t>
            </a:fld>
            <a:endParaRPr lang="gl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3E2C3342-F4CE-4A71-88B4-8ED4E8FE4294}" type="datetimeFigureOut">
              <a:rPr lang="gl-ES" smtClean="0"/>
              <a:t>03/04/2018</a:t>
            </a:fld>
            <a:endParaRPr lang="gl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457A343-A7D0-4C8F-8FF4-9DF9F1557DCD}" type="slidenum">
              <a:rPr lang="gl-ES" smtClean="0"/>
              <a:t>‹Nº›</a:t>
            </a:fld>
            <a:endParaRPr lang="gl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gl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C3342-F4CE-4A71-88B4-8ED4E8FE4294}" type="datetimeFigureOut">
              <a:rPr lang="gl-ES" smtClean="0"/>
              <a:t>03/04/2018</a:t>
            </a:fld>
            <a:endParaRPr lang="gl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5457A343-A7D0-4C8F-8FF4-9DF9F1557DCD}" type="slidenum">
              <a:rPr lang="gl-ES" smtClean="0"/>
              <a:t>‹Nº›</a:t>
            </a:fld>
            <a:endParaRPr lang="gl-ES"/>
          </a:p>
        </p:txBody>
      </p:sp>
      <p:sp>
        <p:nvSpPr>
          <p:cNvPr id="10" name="9 Rectángulo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C3342-F4CE-4A71-88B4-8ED4E8FE4294}" type="datetimeFigureOut">
              <a:rPr lang="gl-ES" smtClean="0"/>
              <a:t>03/04/2018</a:t>
            </a:fld>
            <a:endParaRPr lang="gl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5457A343-A7D0-4C8F-8FF4-9DF9F1557DCD}" type="slidenum">
              <a:rPr lang="gl-ES" smtClean="0"/>
              <a:t>‹Nº›</a:t>
            </a:fld>
            <a:endParaRPr lang="gl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C3342-F4CE-4A71-88B4-8ED4E8FE4294}" type="datetimeFigureOut">
              <a:rPr lang="gl-ES" smtClean="0"/>
              <a:t>03/04/2018</a:t>
            </a:fld>
            <a:endParaRPr lang="gl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7A343-A7D0-4C8F-8FF4-9DF9F1557DCD}" type="slidenum">
              <a:rPr lang="gl-ES" smtClean="0"/>
              <a:t>‹Nº›</a:t>
            </a:fld>
            <a:endParaRPr lang="gl-ES"/>
          </a:p>
        </p:txBody>
      </p:sp>
      <p:sp>
        <p:nvSpPr>
          <p:cNvPr id="7" name="6 Rectángulo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C3342-F4CE-4A71-88B4-8ED4E8FE4294}" type="datetimeFigureOut">
              <a:rPr lang="gl-ES" smtClean="0"/>
              <a:t>03/04/2018</a:t>
            </a:fld>
            <a:endParaRPr lang="gl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7A343-A7D0-4C8F-8FF4-9DF9F1557DCD}" type="slidenum">
              <a:rPr lang="gl-ES" smtClean="0"/>
              <a:t>‹Nº›</a:t>
            </a:fld>
            <a:endParaRPr lang="gl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9" name="8 Marcador de fecha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3E2C3342-F4CE-4A71-88B4-8ED4E8FE4294}" type="datetimeFigureOut">
              <a:rPr lang="gl-ES" smtClean="0"/>
              <a:t>03/04/2018</a:t>
            </a:fld>
            <a:endParaRPr lang="gl-ES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457A343-A7D0-4C8F-8FF4-9DF9F1557DCD}" type="slidenum">
              <a:rPr lang="gl-ES" smtClean="0"/>
              <a:t>‹Nº›</a:t>
            </a:fld>
            <a:endParaRPr lang="gl-ES"/>
          </a:p>
        </p:txBody>
      </p:sp>
      <p:sp>
        <p:nvSpPr>
          <p:cNvPr id="11" name="10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gl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3" name="12 Marcador de posición de imagen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s-ES">
                <a:solidFill>
                  <a:schemeClr val="lt1"/>
                </a:solidFill>
                <a:latin typeface="+mn-lt"/>
                <a:ea typeface="+mn-ea"/>
                <a:cs typeface="+mn-cs"/>
              </a:rPr>
              <a:t>Haga clic en el icono para agregar una imagen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3E2C3342-F4CE-4A71-88B4-8ED4E8FE4294}" type="datetimeFigureOut">
              <a:rPr lang="gl-ES" smtClean="0"/>
              <a:t>03/04/2018</a:t>
            </a:fld>
            <a:endParaRPr lang="gl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457A343-A7D0-4C8F-8FF4-9DF9F1557DCD}" type="slidenum">
              <a:rPr lang="gl-ES" smtClean="0"/>
              <a:t>‹Nº›</a:t>
            </a:fld>
            <a:endParaRPr lang="gl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gl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C3342-F4CE-4A71-88B4-8ED4E8FE4294}" type="datetimeFigureOut">
              <a:rPr lang="gl-ES" smtClean="0"/>
              <a:t>03/04/2018</a:t>
            </a:fld>
            <a:endParaRPr lang="gl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7A343-A7D0-4C8F-8FF4-9DF9F1557DCD}" type="slidenum">
              <a:rPr lang="gl-ES" smtClean="0"/>
              <a:t>‹Nº›</a:t>
            </a:fld>
            <a:endParaRPr lang="gl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C3342-F4CE-4A71-88B4-8ED4E8FE4294}" type="datetimeFigureOut">
              <a:rPr lang="gl-ES" smtClean="0"/>
              <a:t>03/04/2018</a:t>
            </a:fld>
            <a:endParaRPr lang="gl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7A343-A7D0-4C8F-8FF4-9DF9F1557DCD}" type="slidenum">
              <a:rPr lang="gl-ES" smtClean="0"/>
              <a:t>‹Nº›</a:t>
            </a:fld>
            <a:endParaRPr lang="gl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dondear rectángulo de esquina diagonal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gl-E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3E2C3342-F4CE-4A71-88B4-8ED4E8FE4294}" type="datetimeFigureOut">
              <a:rPr lang="gl-ES" smtClean="0"/>
              <a:t>03/04/2018</a:t>
            </a:fld>
            <a:endParaRPr lang="gl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5457A343-A7D0-4C8F-8FF4-9DF9F1557DCD}" type="slidenum">
              <a:rPr lang="gl-ES" smtClean="0"/>
              <a:t>‹Nº›</a:t>
            </a:fld>
            <a:endParaRPr lang="gl-ES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4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4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4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 /><Relationship Id="rId1" Type="http://schemas.openxmlformats.org/officeDocument/2006/relationships/slideLayout" Target="../slideLayouts/slideLayout4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 /><Relationship Id="rId1" Type="http://schemas.openxmlformats.org/officeDocument/2006/relationships/slideLayout" Target="../slideLayouts/slideLayout4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4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4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 /><Relationship Id="rId1" Type="http://schemas.openxmlformats.org/officeDocument/2006/relationships/slideLayout" Target="../slideLayouts/slideLayout9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 /><Relationship Id="rId1" Type="http://schemas.openxmlformats.org/officeDocument/2006/relationships/slideLayout" Target="../slideLayouts/slideLayout4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 /><Relationship Id="rId2" Type="http://schemas.openxmlformats.org/officeDocument/2006/relationships/image" Target="../media/image13.gif" /><Relationship Id="rId1" Type="http://schemas.openxmlformats.org/officeDocument/2006/relationships/slideLayout" Target="../slideLayouts/slideLayout4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 /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4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quetland.com/article-458-grece-hellenistique-armee-macedonienne-6-partie-la-cavalerie-la-poliorcetique" TargetMode="External" /><Relationship Id="rId2" Type="http://schemas.openxmlformats.org/officeDocument/2006/relationships/image" Target="../media/image17.jpg" /><Relationship Id="rId1" Type="http://schemas.openxmlformats.org/officeDocument/2006/relationships/slideLayout" Target="../slideLayouts/slideLayout4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4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4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 /><Relationship Id="rId1" Type="http://schemas.openxmlformats.org/officeDocument/2006/relationships/slideLayout" Target="../slideLayouts/slideLayout4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 /><Relationship Id="rId1" Type="http://schemas.openxmlformats.org/officeDocument/2006/relationships/slideLayout" Target="../slideLayouts/slideLayout7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 /><Relationship Id="rId1" Type="http://schemas.openxmlformats.org/officeDocument/2006/relationships/slideLayout" Target="../slideLayouts/slideLayout8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A segunda </a:t>
            </a:r>
            <a:r>
              <a:rPr lang="es-ES" dirty="0" err="1"/>
              <a:t>metade</a:t>
            </a:r>
            <a:r>
              <a:rPr lang="es-ES" dirty="0"/>
              <a:t> do s. IV:</a:t>
            </a:r>
            <a:br>
              <a:rPr lang="es-ES" dirty="0"/>
            </a:br>
            <a:r>
              <a:rPr lang="es-ES" dirty="0"/>
              <a:t>Filipo II de Macedonia</a:t>
            </a:r>
            <a:endParaRPr lang="gl-ES" dirty="0"/>
          </a:p>
        </p:txBody>
      </p:sp>
      <p:pic>
        <p:nvPicPr>
          <p:cNvPr id="2050" name="Picture 2" descr="http://peterjfast.files.wordpress.com/2013/11/5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996952"/>
            <a:ext cx="2555751" cy="3451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5806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871208"/>
          </a:xfrm>
        </p:spPr>
        <p:txBody>
          <a:bodyPr/>
          <a:lstStyle/>
          <a:p>
            <a:pPr algn="ctr"/>
            <a:r>
              <a:rPr lang="es-ES" dirty="0"/>
              <a:t>A Macedonia primitiva</a:t>
            </a:r>
            <a:endParaRPr lang="gl-ES" dirty="0"/>
          </a:p>
        </p:txBody>
      </p:sp>
      <p:pic>
        <p:nvPicPr>
          <p:cNvPr id="9" name="8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268760"/>
            <a:ext cx="4680520" cy="5198408"/>
          </a:xfrm>
        </p:spPr>
      </p:pic>
    </p:spTree>
    <p:extLst>
      <p:ext uri="{BB962C8B-B14F-4D97-AF65-F5344CB8AC3E}">
        <p14:creationId xmlns:p14="http://schemas.microsoft.com/office/powerpoint/2010/main" val="2798796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Marcador de contenido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404664"/>
            <a:ext cx="6758193" cy="4587122"/>
          </a:xfrm>
        </p:spPr>
      </p:pic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544" y="4941168"/>
            <a:ext cx="8147248" cy="1591072"/>
          </a:xfrm>
        </p:spPr>
        <p:txBody>
          <a:bodyPr/>
          <a:lstStyle/>
          <a:p>
            <a:r>
              <a:rPr lang="es-ES" dirty="0"/>
              <a:t>A </a:t>
            </a:r>
            <a:r>
              <a:rPr lang="es-ES" dirty="0" err="1"/>
              <a:t>Baixa</a:t>
            </a:r>
            <a:r>
              <a:rPr lang="es-ES" dirty="0"/>
              <a:t> Macedonia (chaira de </a:t>
            </a:r>
            <a:r>
              <a:rPr lang="es-ES" dirty="0" err="1"/>
              <a:t>Ematia</a:t>
            </a:r>
            <a:r>
              <a:rPr lang="es-ES" dirty="0"/>
              <a:t>, Piería)</a:t>
            </a:r>
          </a:p>
          <a:p>
            <a:r>
              <a:rPr lang="es-ES" dirty="0" err="1"/>
              <a:t>Migdonia</a:t>
            </a:r>
            <a:endParaRPr lang="es-ES" dirty="0"/>
          </a:p>
          <a:p>
            <a:r>
              <a:rPr lang="es-ES" dirty="0"/>
              <a:t>Alta Macedonia: montañas do norte</a:t>
            </a:r>
            <a:endParaRPr lang="gl-ES" dirty="0"/>
          </a:p>
        </p:txBody>
      </p:sp>
      <p:sp>
        <p:nvSpPr>
          <p:cNvPr id="2" name="1 CuadroTexto"/>
          <p:cNvSpPr txBox="1"/>
          <p:nvPr/>
        </p:nvSpPr>
        <p:spPr>
          <a:xfrm>
            <a:off x="3593462" y="2903795"/>
            <a:ext cx="7681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sz="1400" dirty="0" err="1">
                <a:solidFill>
                  <a:srgbClr val="FFFF66"/>
                </a:solidFill>
                <a:latin typeface="Adobe Fan Heiti Std B" pitchFamily="34" charset="-128"/>
                <a:ea typeface="Adobe Fan Heiti Std B" pitchFamily="34" charset="-128"/>
              </a:rPr>
              <a:t>Emacia</a:t>
            </a:r>
            <a:endParaRPr lang="gl-ES" sz="1400" dirty="0">
              <a:solidFill>
                <a:srgbClr val="FFFF66"/>
              </a:solidFill>
              <a:latin typeface="Adobe Fan Heiti Std B" pitchFamily="34" charset="-128"/>
              <a:ea typeface="Adobe Fan Heiti Std B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3311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As </a:t>
            </a:r>
            <a:r>
              <a:rPr lang="es-ES" dirty="0" err="1"/>
              <a:t>vellas</a:t>
            </a:r>
            <a:r>
              <a:rPr lang="es-ES" dirty="0"/>
              <a:t> </a:t>
            </a:r>
            <a:r>
              <a:rPr lang="es-ES" dirty="0" err="1"/>
              <a:t>institucións</a:t>
            </a:r>
            <a:endParaRPr lang="gl-ES" dirty="0"/>
          </a:p>
        </p:txBody>
      </p:sp>
      <p:sp>
        <p:nvSpPr>
          <p:cNvPr id="7" name="6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Monarquía. Non había </a:t>
            </a:r>
            <a:r>
              <a:rPr lang="es-ES" dirty="0" err="1"/>
              <a:t>institucións</a:t>
            </a:r>
            <a:r>
              <a:rPr lang="es-ES" dirty="0"/>
              <a:t> que controlaran </a:t>
            </a:r>
            <a:r>
              <a:rPr lang="es-ES" dirty="0" err="1"/>
              <a:t>ou</a:t>
            </a:r>
            <a:r>
              <a:rPr lang="es-ES" dirty="0"/>
              <a:t> asesoraran </a:t>
            </a:r>
            <a:r>
              <a:rPr lang="es-ES" dirty="0" err="1"/>
              <a:t>ao</a:t>
            </a:r>
            <a:r>
              <a:rPr lang="es-ES" dirty="0"/>
              <a:t> monarca, á </a:t>
            </a:r>
            <a:r>
              <a:rPr lang="es-ES" dirty="0" err="1"/>
              <a:t>maneira</a:t>
            </a:r>
            <a:r>
              <a:rPr lang="es-ES" dirty="0"/>
              <a:t> </a:t>
            </a:r>
            <a:r>
              <a:rPr lang="es-ES" dirty="0" err="1"/>
              <a:t>dun</a:t>
            </a:r>
            <a:r>
              <a:rPr lang="es-ES" dirty="0"/>
              <a:t> </a:t>
            </a:r>
            <a:r>
              <a:rPr lang="es-ES" dirty="0" err="1"/>
              <a:t>consello</a:t>
            </a:r>
            <a:r>
              <a:rPr lang="es-ES" dirty="0"/>
              <a:t>.</a:t>
            </a:r>
          </a:p>
          <a:p>
            <a:r>
              <a:rPr lang="es-ES" dirty="0" err="1"/>
              <a:t>Asemblea</a:t>
            </a:r>
            <a:r>
              <a:rPr lang="es-ES" dirty="0"/>
              <a:t> de militares </a:t>
            </a:r>
            <a:r>
              <a:rPr lang="es-ES" dirty="0" err="1"/>
              <a:t>ou</a:t>
            </a:r>
            <a:r>
              <a:rPr lang="es-ES" dirty="0"/>
              <a:t> de todos os macedonios para proclamar </a:t>
            </a:r>
            <a:r>
              <a:rPr lang="es-ES" dirty="0" err="1"/>
              <a:t>ao</a:t>
            </a:r>
            <a:r>
              <a:rPr lang="es-ES" dirty="0"/>
              <a:t> </a:t>
            </a:r>
            <a:r>
              <a:rPr lang="es-ES" dirty="0" err="1"/>
              <a:t>rei</a:t>
            </a:r>
            <a:r>
              <a:rPr lang="es-ES" dirty="0"/>
              <a:t> </a:t>
            </a:r>
            <a:r>
              <a:rPr lang="es-ES" dirty="0" err="1"/>
              <a:t>ou</a:t>
            </a:r>
            <a:r>
              <a:rPr lang="es-ES" dirty="0"/>
              <a:t> resolver </a:t>
            </a:r>
            <a:r>
              <a:rPr lang="es-ES" dirty="0" err="1"/>
              <a:t>algúns</a:t>
            </a:r>
            <a:r>
              <a:rPr lang="es-ES" dirty="0"/>
              <a:t> procesos </a:t>
            </a:r>
            <a:r>
              <a:rPr lang="es-ES" dirty="0" err="1"/>
              <a:t>capitais</a:t>
            </a:r>
            <a:r>
              <a:rPr lang="es-ES" dirty="0"/>
              <a:t>. </a:t>
            </a:r>
            <a:r>
              <a:rPr lang="es-ES" dirty="0" err="1"/>
              <a:t>Reuníase</a:t>
            </a:r>
            <a:r>
              <a:rPr lang="es-ES" dirty="0"/>
              <a:t> </a:t>
            </a:r>
            <a:r>
              <a:rPr lang="es-ES" dirty="0" err="1"/>
              <a:t>poucas</a:t>
            </a:r>
            <a:r>
              <a:rPr lang="es-ES" dirty="0"/>
              <a:t> veces e tiña escaso poder.</a:t>
            </a:r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655291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Macedonia no s. V a.C.</a:t>
            </a:r>
            <a:endParaRPr lang="gl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788024" y="1484784"/>
            <a:ext cx="4114800" cy="5184576"/>
          </a:xfrm>
        </p:spPr>
        <p:txBody>
          <a:bodyPr>
            <a:normAutofit fontScale="85000" lnSpcReduction="20000"/>
          </a:bodyPr>
          <a:lstStyle/>
          <a:p>
            <a:r>
              <a:rPr lang="gl-ES" dirty="0"/>
              <a:t>Os reis macedonios expanden o seu dominio sobre </a:t>
            </a:r>
            <a:r>
              <a:rPr lang="gl-ES" dirty="0" err="1"/>
              <a:t>Piería</a:t>
            </a:r>
            <a:r>
              <a:rPr lang="gl-ES" dirty="0"/>
              <a:t> (conquistando </a:t>
            </a:r>
            <a:r>
              <a:rPr lang="gl-ES" dirty="0" err="1"/>
              <a:t>Pidna</a:t>
            </a:r>
            <a:r>
              <a:rPr lang="gl-ES" dirty="0"/>
              <a:t>) e fixéronse co control das minas de prata do Monte </a:t>
            </a:r>
            <a:r>
              <a:rPr lang="gl-ES" dirty="0" err="1"/>
              <a:t>Disoro</a:t>
            </a:r>
            <a:r>
              <a:rPr lang="gl-ES" dirty="0"/>
              <a:t>, ao norte de </a:t>
            </a:r>
            <a:r>
              <a:rPr lang="gl-ES" dirty="0" err="1"/>
              <a:t>Bisaltia</a:t>
            </a:r>
            <a:r>
              <a:rPr lang="gl-ES" dirty="0"/>
              <a:t> (ribeira do </a:t>
            </a:r>
            <a:r>
              <a:rPr lang="gl-ES" dirty="0" err="1"/>
              <a:t>Estrimón</a:t>
            </a:r>
            <a:r>
              <a:rPr lang="gl-ES" dirty="0"/>
              <a:t>).</a:t>
            </a:r>
          </a:p>
          <a:p>
            <a:r>
              <a:rPr lang="gl-ES" dirty="0"/>
              <a:t>A pesar da tendencia separatista da Alta Macedonia, os reis conseguiron manter o reino unido, tamén fronte ás ameazas externas de persas, ilirios e incluso gregos.</a:t>
            </a:r>
          </a:p>
        </p:txBody>
      </p:sp>
      <p:pic>
        <p:nvPicPr>
          <p:cNvPr id="6" name="5 Marcador de contenido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55" y="2322867"/>
            <a:ext cx="4494069" cy="3050349"/>
          </a:xfrm>
        </p:spPr>
      </p:pic>
      <p:sp>
        <p:nvSpPr>
          <p:cNvPr id="4" name="3 Elipse"/>
          <p:cNvSpPr/>
          <p:nvPr/>
        </p:nvSpPr>
        <p:spPr>
          <a:xfrm>
            <a:off x="2339752" y="3068960"/>
            <a:ext cx="432048" cy="288032"/>
          </a:xfrm>
          <a:prstGeom prst="ellipse">
            <a:avLst/>
          </a:prstGeom>
          <a:noFill/>
          <a:ln w="190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gl-ES"/>
          </a:p>
        </p:txBody>
      </p:sp>
    </p:spTree>
    <p:extLst>
      <p:ext uri="{BB962C8B-B14F-4D97-AF65-F5344CB8AC3E}">
        <p14:creationId xmlns:p14="http://schemas.microsoft.com/office/powerpoint/2010/main" val="1680906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Alexandre I </a:t>
            </a:r>
            <a:r>
              <a:rPr lang="es-ES" dirty="0" err="1"/>
              <a:t>Filoheleno</a:t>
            </a:r>
            <a:br>
              <a:rPr lang="es-ES" dirty="0"/>
            </a:br>
            <a:r>
              <a:rPr lang="es-ES" dirty="0"/>
              <a:t>(principios s. V)</a:t>
            </a:r>
            <a:endParaRPr lang="gl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gl-ES" dirty="0"/>
              <a:t>Conseguiu que Macedonia participara nos xogos olímpicos, reservados aos gregos. Para este logro foi decisiva a conexión mítica da súa dinastía, a dos </a:t>
            </a:r>
            <a:r>
              <a:rPr lang="gl-ES" dirty="0" err="1"/>
              <a:t>Argéadas</a:t>
            </a:r>
            <a:r>
              <a:rPr lang="gl-ES" dirty="0"/>
              <a:t>, con Témeno, descendente de </a:t>
            </a:r>
            <a:r>
              <a:rPr lang="gl-ES" dirty="0" err="1"/>
              <a:t>Heracles</a:t>
            </a:r>
            <a:r>
              <a:rPr lang="gl-ES" dirty="0"/>
              <a:t>, o que os vinculaba á cidade de Argos.</a:t>
            </a:r>
          </a:p>
          <a:p>
            <a:r>
              <a:rPr lang="gl-ES" dirty="0"/>
              <a:t>Este rei tamén fundou o corpo de cabalería dos </a:t>
            </a:r>
            <a:r>
              <a:rPr lang="gl-ES" i="1" dirty="0" err="1"/>
              <a:t>hetairoi</a:t>
            </a:r>
            <a:r>
              <a:rPr lang="gl-ES" dirty="0"/>
              <a:t>, “compañeiros” do rei, formado pola nobreza terratenente.</a:t>
            </a:r>
          </a:p>
        </p:txBody>
      </p:sp>
    </p:spTree>
    <p:extLst>
      <p:ext uri="{BB962C8B-B14F-4D97-AF65-F5344CB8AC3E}">
        <p14:creationId xmlns:p14="http://schemas.microsoft.com/office/powerpoint/2010/main" val="3679524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err="1"/>
              <a:t>Arquelao</a:t>
            </a:r>
            <a:r>
              <a:rPr lang="es-ES" dirty="0"/>
              <a:t>, grande creador do reino macedónico</a:t>
            </a:r>
            <a:endParaRPr lang="gl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23528" y="1484784"/>
            <a:ext cx="3744416" cy="5373216"/>
          </a:xfrm>
        </p:spPr>
        <p:txBody>
          <a:bodyPr>
            <a:normAutofit lnSpcReduction="10000"/>
          </a:bodyPr>
          <a:lstStyle/>
          <a:p>
            <a:r>
              <a:rPr lang="gl-ES" dirty="0"/>
              <a:t>Influído por Tebas, de quen obtiña apoio, organizou a infantería: introduciu a armadura </a:t>
            </a:r>
            <a:r>
              <a:rPr lang="gl-ES" dirty="0" err="1"/>
              <a:t>hoplítica</a:t>
            </a:r>
            <a:r>
              <a:rPr lang="gl-ES" dirty="0"/>
              <a:t> e, dende aquela, os infantes pesados (campesiños) denomináronse </a:t>
            </a:r>
            <a:r>
              <a:rPr lang="gl-ES" i="1" dirty="0" err="1"/>
              <a:t>pezhetairoi</a:t>
            </a:r>
            <a:r>
              <a:rPr lang="gl-ES" dirty="0"/>
              <a:t> “compañeiros de a pé”.</a:t>
            </a:r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4211960" y="3861048"/>
            <a:ext cx="4752528" cy="2736304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92100" indent="-292100" algn="l" rtl="0" eaLnBrk="1" latinLnBrk="0" hangingPunct="1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chemeClr val="accent2"/>
              </a:buClr>
              <a:buSzPct val="90000"/>
              <a:buFontTx/>
              <a:buChar char="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gl-ES" dirty="0"/>
              <a:t>Dividiu a Baixa Macedonia nun certo nº de circunscricións urbanas, centros de elaboración do censo de poboación e de recrutamento.</a:t>
            </a:r>
          </a:p>
        </p:txBody>
      </p:sp>
      <p:pic>
        <p:nvPicPr>
          <p:cNvPr id="14" name="Picture 6" descr="Archelaos I King of Macedonia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628800"/>
            <a:ext cx="4034931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8078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err="1"/>
              <a:t>Arquelao</a:t>
            </a:r>
            <a:r>
              <a:rPr lang="es-ES" dirty="0"/>
              <a:t>, grande creador do reino macedónico</a:t>
            </a:r>
            <a:endParaRPr lang="gl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807416"/>
          </a:xfrm>
        </p:spPr>
        <p:txBody>
          <a:bodyPr>
            <a:normAutofit fontScale="92500" lnSpcReduction="10000"/>
          </a:bodyPr>
          <a:lstStyle/>
          <a:p>
            <a:r>
              <a:rPr lang="gl-ES" dirty="0"/>
              <a:t>Trasladou a capital de </a:t>
            </a:r>
            <a:r>
              <a:rPr lang="gl-ES" dirty="0" err="1"/>
              <a:t>Egas</a:t>
            </a:r>
            <a:r>
              <a:rPr lang="gl-ES" dirty="0"/>
              <a:t> a Pela, estratexicamente situada para o control da Baixa Macedonia. </a:t>
            </a:r>
            <a:r>
              <a:rPr lang="gl-ES" dirty="0" err="1"/>
              <a:t>Egas</a:t>
            </a:r>
            <a:r>
              <a:rPr lang="gl-ES" dirty="0"/>
              <a:t> permaneceu como centro sagrado, onde casaban os reis e eran enterrados (sepulturas reais de </a:t>
            </a:r>
            <a:r>
              <a:rPr lang="gl-ES" dirty="0" err="1"/>
              <a:t>Vergina</a:t>
            </a:r>
            <a:r>
              <a:rPr lang="gl-ES" dirty="0"/>
              <a:t>, escavacións de </a:t>
            </a:r>
            <a:r>
              <a:rPr lang="gl-ES" dirty="0" err="1"/>
              <a:t>Manolis</a:t>
            </a:r>
            <a:r>
              <a:rPr lang="gl-ES" dirty="0"/>
              <a:t> </a:t>
            </a:r>
            <a:r>
              <a:rPr lang="gl-ES" dirty="0" err="1"/>
              <a:t>Andronikos</a:t>
            </a:r>
            <a:r>
              <a:rPr lang="gl-ES" dirty="0"/>
              <a:t> de 1977).</a:t>
            </a:r>
          </a:p>
        </p:txBody>
      </p:sp>
      <p:pic>
        <p:nvPicPr>
          <p:cNvPr id="5" name="4 Marcador de contenido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276872"/>
            <a:ext cx="3840480" cy="2474976"/>
          </a:xfrm>
        </p:spPr>
      </p:pic>
      <p:sp>
        <p:nvSpPr>
          <p:cNvPr id="6" name="5 CuadroTexto"/>
          <p:cNvSpPr txBox="1"/>
          <p:nvPr/>
        </p:nvSpPr>
        <p:spPr>
          <a:xfrm>
            <a:off x="5580112" y="4941168"/>
            <a:ext cx="2119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Tumba de Filipo II</a:t>
            </a:r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2415793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665" y="620688"/>
            <a:ext cx="8229600" cy="847856"/>
          </a:xfrm>
        </p:spPr>
        <p:txBody>
          <a:bodyPr>
            <a:normAutofit fontScale="90000"/>
          </a:bodyPr>
          <a:lstStyle/>
          <a:p>
            <a:pPr algn="l"/>
            <a:r>
              <a:rPr lang="es-ES" dirty="0" err="1"/>
              <a:t>Arquelao</a:t>
            </a:r>
            <a:r>
              <a:rPr lang="es-ES" dirty="0"/>
              <a:t>, grande creador do reino macedónico</a:t>
            </a:r>
            <a:endParaRPr lang="gl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788024" y="1474132"/>
            <a:ext cx="4150452" cy="5383480"/>
          </a:xfrm>
        </p:spPr>
        <p:txBody>
          <a:bodyPr>
            <a:normAutofit fontScale="92500" lnSpcReduction="20000"/>
          </a:bodyPr>
          <a:lstStyle/>
          <a:p>
            <a:r>
              <a:rPr lang="gl-ES" dirty="0"/>
              <a:t>Atraeu a grandes intelectuais e artistas gregos á corte (v.g. </a:t>
            </a:r>
            <a:r>
              <a:rPr lang="gl-ES" dirty="0" err="1"/>
              <a:t>Eurípides</a:t>
            </a:r>
            <a:r>
              <a:rPr lang="gl-ES" dirty="0"/>
              <a:t>) o que contribuíu a unha maior helenización do reino.</a:t>
            </a:r>
          </a:p>
          <a:p>
            <a:r>
              <a:rPr lang="gl-ES" dirty="0"/>
              <a:t>Estableceu xogos á maneira grega  na cidade de </a:t>
            </a:r>
            <a:r>
              <a:rPr lang="gl-ES" dirty="0" err="1"/>
              <a:t>Dión</a:t>
            </a:r>
            <a:r>
              <a:rPr lang="gl-ES" dirty="0"/>
              <a:t>, na aba do Olimpo.</a:t>
            </a:r>
          </a:p>
          <a:p>
            <a:r>
              <a:rPr lang="gl-ES" dirty="0"/>
              <a:t>Dende a súa morte (399 a.C.) ata o ascenso de </a:t>
            </a:r>
            <a:r>
              <a:rPr lang="gl-ES" dirty="0" err="1"/>
              <a:t>Filipo</a:t>
            </a:r>
            <a:r>
              <a:rPr lang="gl-ES" dirty="0"/>
              <a:t> (360 a.C.), Macedonia vive un período de 40 anos de inestabilidade política.</a:t>
            </a:r>
          </a:p>
        </p:txBody>
      </p:sp>
      <p:pic>
        <p:nvPicPr>
          <p:cNvPr id="7" name="4 Marcador de contenido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492896"/>
            <a:ext cx="4038600" cy="302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034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gl-ES" dirty="0"/>
              <a:t>Dinastía </a:t>
            </a:r>
            <a:r>
              <a:rPr lang="gl-ES" dirty="0" err="1"/>
              <a:t>Argéada</a:t>
            </a:r>
            <a:endParaRPr lang="gl-ES" dirty="0"/>
          </a:p>
        </p:txBody>
      </p:sp>
      <p:pic>
        <p:nvPicPr>
          <p:cNvPr id="8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628800"/>
            <a:ext cx="4984131" cy="4809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8658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ítulo"/>
          <p:cNvSpPr>
            <a:spLocks noGrp="1"/>
          </p:cNvSpPr>
          <p:nvPr>
            <p:ph type="title"/>
          </p:nvPr>
        </p:nvSpPr>
        <p:spPr>
          <a:xfrm>
            <a:off x="251520" y="1772816"/>
            <a:ext cx="2520280" cy="799200"/>
          </a:xfrm>
        </p:spPr>
        <p:txBody>
          <a:bodyPr>
            <a:normAutofit fontScale="90000"/>
          </a:bodyPr>
          <a:lstStyle/>
          <a:p>
            <a:r>
              <a:rPr lang="es-ES" dirty="0"/>
              <a:t>Filipo II </a:t>
            </a:r>
            <a:r>
              <a:rPr lang="es-ES" sz="2700" dirty="0"/>
              <a:t>(360-336 a.C.)</a:t>
            </a:r>
            <a:endParaRPr lang="gl-ES" sz="2700" dirty="0"/>
          </a:p>
        </p:txBody>
      </p:sp>
      <p:sp>
        <p:nvSpPr>
          <p:cNvPr id="11" name="10 Marcador de contenido"/>
          <p:cNvSpPr>
            <a:spLocks noGrp="1"/>
          </p:cNvSpPr>
          <p:nvPr>
            <p:ph sz="half" idx="1"/>
          </p:nvPr>
        </p:nvSpPr>
        <p:spPr>
          <a:xfrm>
            <a:off x="179512" y="3933056"/>
            <a:ext cx="8712968" cy="2664296"/>
          </a:xfrm>
        </p:spPr>
        <p:txBody>
          <a:bodyPr>
            <a:normAutofit fontScale="92500" lnSpcReduction="10000"/>
          </a:bodyPr>
          <a:lstStyle/>
          <a:p>
            <a:r>
              <a:rPr lang="gl-ES" dirty="0"/>
              <a:t>Na súa adolescencia, durante o reinado do seu irmán Alexandre, foi refén 3 anos en Tebas  na casa do xeneral </a:t>
            </a:r>
            <a:r>
              <a:rPr lang="gl-ES" dirty="0" err="1"/>
              <a:t>Pamenes</a:t>
            </a:r>
            <a:r>
              <a:rPr lang="gl-ES" dirty="0"/>
              <a:t>, onde coñeceu a </a:t>
            </a:r>
            <a:r>
              <a:rPr lang="gl-ES" dirty="0" err="1"/>
              <a:t>Epaminondas</a:t>
            </a:r>
            <a:r>
              <a:rPr lang="gl-ES" dirty="0"/>
              <a:t>.</a:t>
            </a:r>
          </a:p>
          <a:p>
            <a:r>
              <a:rPr lang="gl-ES" dirty="0"/>
              <a:t>Esa experiencia serviulle para coñecer mellor Grecia.</a:t>
            </a:r>
          </a:p>
          <a:p>
            <a:r>
              <a:rPr lang="gl-ES" dirty="0"/>
              <a:t>Fíxose proclamar rei pola asemblea en 357 a.C.</a:t>
            </a:r>
          </a:p>
          <a:p>
            <a:r>
              <a:rPr lang="gl-ES" dirty="0"/>
              <a:t>Ampliou a fronteira macedónica a conta do </a:t>
            </a:r>
            <a:r>
              <a:rPr lang="gl-ES" dirty="0" err="1"/>
              <a:t>Épiro</a:t>
            </a:r>
            <a:r>
              <a:rPr lang="gl-ES" dirty="0"/>
              <a:t> ao casar cunha princesa </a:t>
            </a:r>
            <a:r>
              <a:rPr lang="gl-ES" dirty="0" err="1"/>
              <a:t>molosa</a:t>
            </a:r>
            <a:r>
              <a:rPr lang="gl-ES" dirty="0"/>
              <a:t>, </a:t>
            </a:r>
            <a:r>
              <a:rPr lang="gl-ES" dirty="0" err="1"/>
              <a:t>Olimpia</a:t>
            </a:r>
            <a:r>
              <a:rPr lang="gl-ES" dirty="0"/>
              <a:t>.</a:t>
            </a:r>
          </a:p>
          <a:p>
            <a:endParaRPr lang="gl-ES" dirty="0"/>
          </a:p>
        </p:txBody>
      </p:sp>
      <p:pic>
        <p:nvPicPr>
          <p:cNvPr id="17" name="16 Marcador de contenido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60648"/>
            <a:ext cx="5337080" cy="3551653"/>
          </a:xfrm>
        </p:spPr>
      </p:pic>
    </p:spTree>
    <p:extLst>
      <p:ext uri="{BB962C8B-B14F-4D97-AF65-F5344CB8AC3E}">
        <p14:creationId xmlns:p14="http://schemas.microsoft.com/office/powerpoint/2010/main" val="42288155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051720" y="4724400"/>
            <a:ext cx="6475123" cy="504800"/>
          </a:xfrm>
        </p:spPr>
        <p:txBody>
          <a:bodyPr>
            <a:normAutofit fontScale="90000"/>
          </a:bodyPr>
          <a:lstStyle/>
          <a:p>
            <a:r>
              <a:rPr lang="es-ES" sz="2800" dirty="0"/>
              <a:t>A política interior de Filipo</a:t>
            </a:r>
            <a:endParaRPr lang="gl-ES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type="body" sz="half" idx="2"/>
          </p:nvPr>
        </p:nvSpPr>
        <p:spPr>
          <a:xfrm>
            <a:off x="323528" y="5388936"/>
            <a:ext cx="8496944" cy="1280424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gl-ES" sz="2400" dirty="0"/>
              <a:t>Unificación e organización de Macedonia:</a:t>
            </a:r>
          </a:p>
          <a:p>
            <a:pPr lvl="1"/>
            <a:r>
              <a:rPr lang="gl-ES" sz="2000" dirty="0"/>
              <a:t>Ensanchou as fronteiras do reino a conta de </a:t>
            </a:r>
            <a:r>
              <a:rPr lang="gl-ES" sz="2000" dirty="0" err="1"/>
              <a:t>Épiro</a:t>
            </a:r>
            <a:r>
              <a:rPr lang="gl-ES" sz="2000" dirty="0"/>
              <a:t>, apoderouse de </a:t>
            </a:r>
            <a:r>
              <a:rPr lang="gl-ES" sz="2000" dirty="0" err="1"/>
              <a:t>Anfípolis</a:t>
            </a:r>
            <a:r>
              <a:rPr lang="gl-ES" sz="2000" dirty="0"/>
              <a:t> e </a:t>
            </a:r>
            <a:r>
              <a:rPr lang="gl-ES" sz="2000" dirty="0" err="1"/>
              <a:t>Pidna</a:t>
            </a:r>
            <a:r>
              <a:rPr lang="gl-ES" sz="2000" dirty="0"/>
              <a:t>, anexionou o monte tracio </a:t>
            </a:r>
            <a:r>
              <a:rPr lang="gl-ES" sz="2000" dirty="0" err="1"/>
              <a:t>Pangeo</a:t>
            </a:r>
            <a:r>
              <a:rPr lang="gl-ES" sz="2000" dirty="0"/>
              <a:t> (rico en ouro), e contivo a </a:t>
            </a:r>
            <a:r>
              <a:rPr lang="gl-ES" sz="2000" dirty="0" err="1"/>
              <a:t>peonios</a:t>
            </a:r>
            <a:r>
              <a:rPr lang="gl-ES" sz="2000" dirty="0"/>
              <a:t> e ilirios.</a:t>
            </a:r>
          </a:p>
        </p:txBody>
      </p:sp>
      <p:pic>
        <p:nvPicPr>
          <p:cNvPr id="5" name="4 Marcador de contenido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10" b="1251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865728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Recursos do reino</a:t>
            </a:r>
            <a:endParaRPr lang="gl-ES" dirty="0"/>
          </a:p>
        </p:txBody>
      </p:sp>
      <p:sp>
        <p:nvSpPr>
          <p:cNvPr id="8" name="7 Marcador de contenido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gl-ES" dirty="0"/>
              <a:t>As minas do </a:t>
            </a:r>
            <a:r>
              <a:rPr lang="gl-ES" dirty="0" err="1"/>
              <a:t>Disoro</a:t>
            </a:r>
            <a:r>
              <a:rPr lang="gl-ES" dirty="0"/>
              <a:t> e </a:t>
            </a:r>
            <a:r>
              <a:rPr lang="gl-ES" dirty="0" err="1"/>
              <a:t>Pangeo</a:t>
            </a:r>
            <a:r>
              <a:rPr lang="gl-ES" dirty="0"/>
              <a:t> aseguraban unha renda de 1000 talentos anuais.</a:t>
            </a:r>
          </a:p>
          <a:p>
            <a:r>
              <a:rPr lang="gl-ES" dirty="0"/>
              <a:t>Acuñou unha moeda forte: </a:t>
            </a:r>
            <a:r>
              <a:rPr lang="gl-ES" dirty="0" err="1"/>
              <a:t>estáteras</a:t>
            </a:r>
            <a:r>
              <a:rPr lang="gl-ES" dirty="0"/>
              <a:t> de ouro (ou </a:t>
            </a:r>
            <a:r>
              <a:rPr lang="gl-ES" dirty="0" err="1"/>
              <a:t>filipos</a:t>
            </a:r>
            <a:r>
              <a:rPr lang="gl-ES" dirty="0"/>
              <a:t>).</a:t>
            </a:r>
          </a:p>
          <a:p>
            <a:r>
              <a:rPr lang="gl-ES" dirty="0"/>
              <a:t>Doou boa parte dos territorios conquistados á aristocracia para manter a súa lealdade.</a:t>
            </a:r>
          </a:p>
        </p:txBody>
      </p:sp>
      <p:pic>
        <p:nvPicPr>
          <p:cNvPr id="10" name="9 Marcador de contenido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852936"/>
            <a:ext cx="3681426" cy="1960240"/>
          </a:xfrm>
        </p:spPr>
      </p:pic>
    </p:spTree>
    <p:extLst>
      <p:ext uri="{BB962C8B-B14F-4D97-AF65-F5344CB8AC3E}">
        <p14:creationId xmlns:p14="http://schemas.microsoft.com/office/powerpoint/2010/main" val="17224100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Organización política</a:t>
            </a:r>
            <a:endParaRPr lang="gl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gl-ES" dirty="0"/>
              <a:t>Os </a:t>
            </a:r>
            <a:r>
              <a:rPr lang="gl-ES" i="1" dirty="0" err="1"/>
              <a:t>hetairoi</a:t>
            </a:r>
            <a:r>
              <a:rPr lang="gl-ES" dirty="0"/>
              <a:t> ocuparon todos os postos importantes na administración e no exército.</a:t>
            </a:r>
          </a:p>
          <a:p>
            <a:r>
              <a:rPr lang="gl-ES" dirty="0"/>
              <a:t>Actuou no plano cultural como fixeran os seus antecesores, especialmente </a:t>
            </a:r>
            <a:r>
              <a:rPr lang="gl-ES" dirty="0" err="1"/>
              <a:t>Arquelao</a:t>
            </a:r>
            <a:r>
              <a:rPr lang="gl-ES" dirty="0"/>
              <a:t>, atraendo á corte a poetas e artistas gregos.</a:t>
            </a:r>
          </a:p>
        </p:txBody>
      </p:sp>
    </p:spTree>
    <p:extLst>
      <p:ext uri="{BB962C8B-B14F-4D97-AF65-F5344CB8AC3E}">
        <p14:creationId xmlns:p14="http://schemas.microsoft.com/office/powerpoint/2010/main" val="41550415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Organización e reforma militar</a:t>
            </a:r>
            <a:endParaRPr lang="gl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gl-ES" dirty="0"/>
              <a:t>Dispoñía dun estado maior e dun estratego que o  substituía no campo de batalla.</a:t>
            </a:r>
          </a:p>
          <a:p>
            <a:r>
              <a:rPr lang="gl-ES" dirty="0"/>
              <a:t>Dispoñía dun grande exército, ao que mimaba e adestraba incansablemente.  </a:t>
            </a:r>
          </a:p>
          <a:p>
            <a:r>
              <a:rPr lang="gl-ES" dirty="0"/>
              <a:t> Cada distrito </a:t>
            </a:r>
            <a:r>
              <a:rPr lang="es-ES" dirty="0" err="1"/>
              <a:t>achegaba</a:t>
            </a:r>
            <a:r>
              <a:rPr lang="es-ES" dirty="0"/>
              <a:t> </a:t>
            </a:r>
            <a:r>
              <a:rPr lang="es-ES" dirty="0" err="1"/>
              <a:t>homes</a:t>
            </a:r>
            <a:r>
              <a:rPr lang="es-ES" dirty="0"/>
              <a:t> para os distintos </a:t>
            </a:r>
            <a:r>
              <a:rPr lang="es-ES" dirty="0" err="1"/>
              <a:t>corpos</a:t>
            </a:r>
            <a:r>
              <a:rPr lang="es-ES" dirty="0"/>
              <a:t> do </a:t>
            </a:r>
            <a:r>
              <a:rPr lang="es-ES" dirty="0" err="1"/>
              <a:t>exército</a:t>
            </a:r>
            <a:r>
              <a:rPr lang="es-ES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0130695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853880" y="548680"/>
            <a:ext cx="4038600" cy="5623520"/>
          </a:xfrm>
        </p:spPr>
        <p:txBody>
          <a:bodyPr>
            <a:normAutofit lnSpcReduction="10000"/>
          </a:bodyPr>
          <a:lstStyle/>
          <a:p>
            <a:r>
              <a:rPr lang="gl-ES" dirty="0">
                <a:solidFill>
                  <a:srgbClr val="FFFF00"/>
                </a:solidFill>
              </a:rPr>
              <a:t>Infantería</a:t>
            </a:r>
            <a:r>
              <a:rPr lang="gl-ES" dirty="0"/>
              <a:t> (</a:t>
            </a:r>
            <a:r>
              <a:rPr lang="gl-ES" dirty="0" err="1">
                <a:solidFill>
                  <a:srgbClr val="FFFF00"/>
                </a:solidFill>
              </a:rPr>
              <a:t>pezhetairoi</a:t>
            </a:r>
            <a:r>
              <a:rPr lang="gl-ES" dirty="0"/>
              <a:t>): dividida en batallóns de 1000 homes (</a:t>
            </a:r>
            <a:r>
              <a:rPr lang="gl-ES" i="1" dirty="0" err="1"/>
              <a:t>taxeis</a:t>
            </a:r>
            <a:r>
              <a:rPr lang="gl-ES" dirty="0"/>
              <a:t>) e compañías de 100 (</a:t>
            </a:r>
            <a:r>
              <a:rPr lang="gl-ES" i="1" dirty="0" err="1"/>
              <a:t>lochoi</a:t>
            </a:r>
            <a:r>
              <a:rPr lang="gl-ES" dirty="0"/>
              <a:t>).</a:t>
            </a:r>
          </a:p>
          <a:p>
            <a:r>
              <a:rPr lang="gl-ES" dirty="0"/>
              <a:t>Introduciuse como arma principal a </a:t>
            </a:r>
            <a:r>
              <a:rPr lang="gl-ES" i="1" dirty="0" err="1"/>
              <a:t>sarisa</a:t>
            </a:r>
            <a:r>
              <a:rPr lang="gl-ES" dirty="0"/>
              <a:t>, lanza entre 5 e 7 m. </a:t>
            </a:r>
          </a:p>
          <a:p>
            <a:r>
              <a:rPr lang="gl-ES" dirty="0"/>
              <a:t>Para compensar o peso diminuíuse o do escudo máis o da armadura.</a:t>
            </a: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573016"/>
            <a:ext cx="4762500" cy="1771650"/>
          </a:xfrm>
          <a:prstGeom prst="rect">
            <a:avLst/>
          </a:prstGeom>
        </p:spPr>
      </p:pic>
      <p:pic>
        <p:nvPicPr>
          <p:cNvPr id="8" name="7 Marcador de contenido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73" y="1196752"/>
            <a:ext cx="4424794" cy="2016224"/>
          </a:xfrm>
        </p:spPr>
      </p:pic>
    </p:spTree>
    <p:extLst>
      <p:ext uri="{BB962C8B-B14F-4D97-AF65-F5344CB8AC3E}">
        <p14:creationId xmlns:p14="http://schemas.microsoft.com/office/powerpoint/2010/main" val="21491996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solidFill>
                  <a:srgbClr val="FFFF00"/>
                </a:solidFill>
              </a:rPr>
              <a:t>Hipaspistes</a:t>
            </a:r>
            <a:endParaRPr lang="gl-ES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gl-ES" dirty="0"/>
              <a:t>Trátase dun corpo de infantería de elite inspirada no Batallón Sagrado tebano; eran a </a:t>
            </a:r>
            <a:r>
              <a:rPr lang="gl-ES" u="sng" dirty="0"/>
              <a:t>garda real</a:t>
            </a:r>
            <a:r>
              <a:rPr lang="gl-ES" dirty="0"/>
              <a:t> (por iso ás veces tradúceno como “escudeiros”) e estaban organizados en unidades de 1000 membros.</a:t>
            </a:r>
          </a:p>
        </p:txBody>
      </p:sp>
    </p:spTree>
    <p:extLst>
      <p:ext uri="{BB962C8B-B14F-4D97-AF65-F5344CB8AC3E}">
        <p14:creationId xmlns:p14="http://schemas.microsoft.com/office/powerpoint/2010/main" val="12756356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87624" y="332656"/>
            <a:ext cx="7221488" cy="1143000"/>
          </a:xfrm>
        </p:spPr>
        <p:txBody>
          <a:bodyPr/>
          <a:lstStyle/>
          <a:p>
            <a:r>
              <a:rPr lang="es-ES" dirty="0" err="1"/>
              <a:t>Outros</a:t>
            </a:r>
            <a:r>
              <a:rPr lang="es-ES" dirty="0"/>
              <a:t> </a:t>
            </a:r>
            <a:r>
              <a:rPr lang="es-ES" dirty="0" err="1"/>
              <a:t>corpos</a:t>
            </a:r>
            <a:r>
              <a:rPr lang="es-ES" dirty="0"/>
              <a:t> militares</a:t>
            </a:r>
            <a:endParaRPr lang="gl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" dirty="0" err="1">
                <a:solidFill>
                  <a:srgbClr val="FFFF00"/>
                </a:solidFill>
              </a:rPr>
              <a:t>Hetairoi</a:t>
            </a:r>
            <a:r>
              <a:rPr lang="es-ES" dirty="0"/>
              <a:t>: </a:t>
            </a:r>
            <a:r>
              <a:rPr lang="es-ES" dirty="0" err="1"/>
              <a:t>cabalería</a:t>
            </a:r>
            <a:r>
              <a:rPr lang="es-ES" dirty="0"/>
              <a:t> de aristócratas.</a:t>
            </a:r>
          </a:p>
          <a:p>
            <a:r>
              <a:rPr lang="es-ES" dirty="0">
                <a:solidFill>
                  <a:srgbClr val="FFFF00"/>
                </a:solidFill>
              </a:rPr>
              <a:t>Tropas auxiliares</a:t>
            </a:r>
            <a:r>
              <a:rPr lang="es-ES" dirty="0"/>
              <a:t>: </a:t>
            </a:r>
            <a:r>
              <a:rPr lang="es-ES" dirty="0" err="1"/>
              <a:t>recrutados</a:t>
            </a:r>
            <a:r>
              <a:rPr lang="es-ES" dirty="0"/>
              <a:t> entre os pobos conquistados, especialmente </a:t>
            </a:r>
            <a:r>
              <a:rPr lang="es-ES" dirty="0" err="1"/>
              <a:t>cabalería</a:t>
            </a:r>
            <a:r>
              <a:rPr lang="es-ES" dirty="0"/>
              <a:t> tesalia, tracios, peonios e mercenarios hoplitas e </a:t>
            </a:r>
            <a:r>
              <a:rPr lang="es-ES" dirty="0" err="1"/>
              <a:t>peltastas</a:t>
            </a:r>
            <a:r>
              <a:rPr lang="es-ES" dirty="0"/>
              <a:t> </a:t>
            </a:r>
            <a:r>
              <a:rPr lang="es-ES" dirty="0" err="1"/>
              <a:t>gregos</a:t>
            </a:r>
            <a:r>
              <a:rPr lang="es-ES" dirty="0"/>
              <a:t>.</a:t>
            </a:r>
            <a:endParaRPr lang="gl-ES" dirty="0"/>
          </a:p>
        </p:txBody>
      </p:sp>
      <p:pic>
        <p:nvPicPr>
          <p:cNvPr id="5" name="4 Marcador de contenido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655" y="620688"/>
            <a:ext cx="4038600" cy="3279967"/>
          </a:xfr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005064"/>
            <a:ext cx="2528960" cy="2348879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251520" y="6340531"/>
            <a:ext cx="4006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/>
              <a:t>Cabalería</a:t>
            </a:r>
            <a:r>
              <a:rPr lang="es-ES" dirty="0"/>
              <a:t> tesalia (</a:t>
            </a:r>
            <a:r>
              <a:rPr lang="es-ES" dirty="0" err="1"/>
              <a:t>sartego</a:t>
            </a:r>
            <a:r>
              <a:rPr lang="es-ES" dirty="0"/>
              <a:t> de Sidón)</a:t>
            </a:r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5046339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Outros</a:t>
            </a:r>
            <a:r>
              <a:rPr lang="es-ES" dirty="0"/>
              <a:t> </a:t>
            </a:r>
            <a:r>
              <a:rPr lang="es-ES" dirty="0" err="1"/>
              <a:t>corpos</a:t>
            </a:r>
            <a:r>
              <a:rPr lang="es-ES" dirty="0"/>
              <a:t> militares</a:t>
            </a:r>
            <a:endParaRPr lang="gl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gl-ES" dirty="0">
                <a:solidFill>
                  <a:srgbClr val="FFFF00"/>
                </a:solidFill>
              </a:rPr>
              <a:t>Corpos especializados</a:t>
            </a:r>
            <a:r>
              <a:rPr lang="gl-ES" dirty="0"/>
              <a:t>: artilleiros, exploradores, cazadores, </a:t>
            </a:r>
            <a:r>
              <a:rPr lang="gl-ES" dirty="0" err="1"/>
              <a:t>tirafondeiros</a:t>
            </a:r>
            <a:r>
              <a:rPr lang="gl-ES" dirty="0"/>
              <a:t>, </a:t>
            </a:r>
            <a:r>
              <a:rPr lang="gl-ES" dirty="0" err="1"/>
              <a:t>dardistas</a:t>
            </a:r>
            <a:r>
              <a:rPr lang="gl-ES" dirty="0"/>
              <a:t> e grupos de asedio.</a:t>
            </a:r>
          </a:p>
          <a:p>
            <a:r>
              <a:rPr lang="gl-ES" dirty="0">
                <a:solidFill>
                  <a:srgbClr val="FFFF00"/>
                </a:solidFill>
              </a:rPr>
              <a:t>Os corpos de asedio</a:t>
            </a:r>
            <a:r>
              <a:rPr lang="gl-ES" dirty="0"/>
              <a:t>, ao seu tempo empregaban novas máquinas (torres, tartarugas, catapultas)</a:t>
            </a:r>
          </a:p>
        </p:txBody>
      </p:sp>
      <p:pic>
        <p:nvPicPr>
          <p:cNvPr id="5" name="4 Marcador de contenido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8"/>
          <a:stretch/>
        </p:blipFill>
        <p:spPr>
          <a:xfrm>
            <a:off x="5040052" y="1556792"/>
            <a:ext cx="3240360" cy="4359565"/>
          </a:xfrm>
        </p:spPr>
      </p:pic>
      <p:sp>
        <p:nvSpPr>
          <p:cNvPr id="4" name="3 CuadroTexto"/>
          <p:cNvSpPr txBox="1"/>
          <p:nvPr/>
        </p:nvSpPr>
        <p:spPr>
          <a:xfrm>
            <a:off x="4572000" y="6191411"/>
            <a:ext cx="41764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err="1">
                <a:solidFill>
                  <a:schemeClr val="bg1"/>
                </a:solidFill>
                <a:hlinkClick r:id="rId3"/>
              </a:rPr>
              <a:t>Cabalería</a:t>
            </a:r>
            <a:r>
              <a:rPr lang="es-ES" sz="1600" dirty="0">
                <a:solidFill>
                  <a:schemeClr val="bg1"/>
                </a:solidFill>
                <a:hlinkClick r:id="rId3"/>
              </a:rPr>
              <a:t> e poliorcética (con </a:t>
            </a:r>
            <a:r>
              <a:rPr lang="es-ES" sz="1600" dirty="0" err="1">
                <a:solidFill>
                  <a:schemeClr val="bg1"/>
                </a:solidFill>
                <a:hlinkClick r:id="rId3"/>
              </a:rPr>
              <a:t>ilustracións</a:t>
            </a:r>
            <a:r>
              <a:rPr lang="es-ES" sz="1600" dirty="0">
                <a:solidFill>
                  <a:schemeClr val="bg1"/>
                </a:solidFill>
                <a:hlinkClick r:id="rId3"/>
              </a:rPr>
              <a:t>)</a:t>
            </a:r>
            <a:endParaRPr lang="gl-E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3028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Filipo e Grecia</a:t>
            </a:r>
            <a:endParaRPr lang="gl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gl-ES" dirty="0"/>
              <a:t>Atenas conservaba tres cidades: </a:t>
            </a:r>
            <a:r>
              <a:rPr lang="gl-ES" dirty="0" err="1">
                <a:solidFill>
                  <a:srgbClr val="FFFF00"/>
                </a:solidFill>
              </a:rPr>
              <a:t>Pidna</a:t>
            </a:r>
            <a:r>
              <a:rPr lang="gl-ES" dirty="0">
                <a:solidFill>
                  <a:srgbClr val="FFFF00"/>
                </a:solidFill>
              </a:rPr>
              <a:t>, </a:t>
            </a:r>
            <a:r>
              <a:rPr lang="gl-ES" dirty="0" err="1">
                <a:solidFill>
                  <a:srgbClr val="FFFF00"/>
                </a:solidFill>
              </a:rPr>
              <a:t>Metone</a:t>
            </a:r>
            <a:r>
              <a:rPr lang="gl-ES" dirty="0">
                <a:solidFill>
                  <a:srgbClr val="FFFF00"/>
                </a:solidFill>
              </a:rPr>
              <a:t> e </a:t>
            </a:r>
            <a:r>
              <a:rPr lang="gl-ES" dirty="0" err="1">
                <a:solidFill>
                  <a:srgbClr val="FFFF00"/>
                </a:solidFill>
              </a:rPr>
              <a:t>Potidea</a:t>
            </a:r>
            <a:r>
              <a:rPr lang="gl-ES" dirty="0">
                <a:solidFill>
                  <a:srgbClr val="FFFF00"/>
                </a:solidFill>
              </a:rPr>
              <a:t>,</a:t>
            </a:r>
            <a:r>
              <a:rPr lang="gl-ES" dirty="0"/>
              <a:t> máis a influencia sobre </a:t>
            </a:r>
            <a:r>
              <a:rPr lang="gl-ES" dirty="0" err="1">
                <a:solidFill>
                  <a:srgbClr val="FFFF00"/>
                </a:solidFill>
              </a:rPr>
              <a:t>Anfípolis</a:t>
            </a:r>
            <a:r>
              <a:rPr lang="gl-ES" dirty="0"/>
              <a:t>, porto natural de saída da madeira e dos metais macedonios, de onde </a:t>
            </a:r>
            <a:r>
              <a:rPr lang="gl-ES" dirty="0" err="1"/>
              <a:t>Filipo</a:t>
            </a:r>
            <a:r>
              <a:rPr lang="gl-ES" dirty="0"/>
              <a:t> retirou unha guarnición alí instalada anteriormente.</a:t>
            </a:r>
          </a:p>
        </p:txBody>
      </p:sp>
      <p:pic>
        <p:nvPicPr>
          <p:cNvPr id="7" name="6 Marcador de contenido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565440"/>
            <a:ext cx="4038600" cy="2687557"/>
          </a:xfrm>
        </p:spPr>
      </p:pic>
    </p:spTree>
    <p:extLst>
      <p:ext uri="{BB962C8B-B14F-4D97-AF65-F5344CB8AC3E}">
        <p14:creationId xmlns:p14="http://schemas.microsoft.com/office/powerpoint/2010/main" val="7990599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/>
              <a:t>III Guerra Sagrada</a:t>
            </a:r>
            <a:br>
              <a:rPr lang="es-ES" dirty="0"/>
            </a:br>
            <a:r>
              <a:rPr lang="es-ES" dirty="0"/>
              <a:t>(357-46 a.C.)</a:t>
            </a:r>
            <a:endParaRPr lang="gl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gl-ES" dirty="0" err="1"/>
              <a:t>Filipo</a:t>
            </a:r>
            <a:r>
              <a:rPr lang="gl-ES" dirty="0"/>
              <a:t> aproveitou a Guerra Social ateniense para atacar </a:t>
            </a:r>
            <a:r>
              <a:rPr lang="gl-ES" dirty="0" err="1">
                <a:solidFill>
                  <a:srgbClr val="FFFF00"/>
                </a:solidFill>
              </a:rPr>
              <a:t>Anfípolis</a:t>
            </a:r>
            <a:r>
              <a:rPr lang="gl-ES" dirty="0">
                <a:solidFill>
                  <a:srgbClr val="FFFF00"/>
                </a:solidFill>
              </a:rPr>
              <a:t>, </a:t>
            </a:r>
            <a:r>
              <a:rPr lang="gl-ES" dirty="0" err="1">
                <a:solidFill>
                  <a:srgbClr val="FFFF00"/>
                </a:solidFill>
              </a:rPr>
              <a:t>Pidna</a:t>
            </a:r>
            <a:r>
              <a:rPr lang="gl-ES" dirty="0">
                <a:solidFill>
                  <a:srgbClr val="FFFF00"/>
                </a:solidFill>
              </a:rPr>
              <a:t> e </a:t>
            </a:r>
            <a:r>
              <a:rPr lang="gl-ES" dirty="0" err="1">
                <a:solidFill>
                  <a:srgbClr val="FFFF00"/>
                </a:solidFill>
              </a:rPr>
              <a:t>Metone</a:t>
            </a:r>
            <a:r>
              <a:rPr lang="gl-ES" dirty="0">
                <a:solidFill>
                  <a:srgbClr val="FFFF00"/>
                </a:solidFill>
              </a:rPr>
              <a:t> </a:t>
            </a:r>
            <a:r>
              <a:rPr lang="gl-ES" dirty="0"/>
              <a:t>(onde </a:t>
            </a:r>
            <a:r>
              <a:rPr lang="gl-ES" dirty="0" err="1"/>
              <a:t>Filipo</a:t>
            </a:r>
            <a:r>
              <a:rPr lang="gl-ES" dirty="0"/>
              <a:t> perdeu un ollo).</a:t>
            </a:r>
          </a:p>
          <a:p>
            <a:r>
              <a:rPr lang="gl-ES" dirty="0"/>
              <a:t>Aproveitou tamén a III Guerra Sagrada para intervir en Grecia</a:t>
            </a:r>
          </a:p>
        </p:txBody>
      </p:sp>
      <p:pic>
        <p:nvPicPr>
          <p:cNvPr id="5" name="4 Marcador de contenido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8971" y="2423111"/>
            <a:ext cx="3277058" cy="2972215"/>
          </a:xfrm>
        </p:spPr>
      </p:pic>
    </p:spTree>
    <p:extLst>
      <p:ext uri="{BB962C8B-B14F-4D97-AF65-F5344CB8AC3E}">
        <p14:creationId xmlns:p14="http://schemas.microsoft.com/office/powerpoint/2010/main" val="19210377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Orixes</a:t>
            </a:r>
            <a:r>
              <a:rPr lang="es-ES" dirty="0"/>
              <a:t> da Guerra Sagrada</a:t>
            </a:r>
            <a:endParaRPr lang="gl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gl-ES" dirty="0"/>
              <a:t>Os </a:t>
            </a:r>
            <a:r>
              <a:rPr lang="gl-ES" dirty="0" err="1"/>
              <a:t>focidios</a:t>
            </a:r>
            <a:r>
              <a:rPr lang="gl-ES" dirty="0"/>
              <a:t>, entre os que está </a:t>
            </a:r>
            <a:r>
              <a:rPr lang="gl-ES" dirty="0" err="1"/>
              <a:t>Delfos</a:t>
            </a:r>
            <a:r>
              <a:rPr lang="gl-ES" dirty="0"/>
              <a:t>,  conquistaron a cidade, fortificárona e empregaron o seu tesouro para as súas empresas militares.</a:t>
            </a:r>
          </a:p>
          <a:p>
            <a:r>
              <a:rPr lang="gl-ES" dirty="0"/>
              <a:t>Pero </a:t>
            </a:r>
            <a:r>
              <a:rPr lang="gl-ES" dirty="0" err="1"/>
              <a:t>Delfos</a:t>
            </a:r>
            <a:r>
              <a:rPr lang="gl-ES" dirty="0"/>
              <a:t> seguía sendo unha </a:t>
            </a:r>
            <a:r>
              <a:rPr lang="gl-ES" dirty="0" err="1"/>
              <a:t>anfictionía</a:t>
            </a:r>
            <a:r>
              <a:rPr lang="gl-ES" dirty="0"/>
              <a:t> que dependía dun consello de cidades membros, que entraron en disputa por esta intromisión.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gl-ES" dirty="0"/>
              <a:t>Entre tanto </a:t>
            </a:r>
            <a:r>
              <a:rPr lang="gl-ES" dirty="0" err="1"/>
              <a:t>Filipo</a:t>
            </a:r>
            <a:r>
              <a:rPr lang="gl-ES" dirty="0"/>
              <a:t> puxo os seus ollos en </a:t>
            </a:r>
            <a:r>
              <a:rPr lang="gl-ES" dirty="0" err="1"/>
              <a:t>Olinto</a:t>
            </a:r>
            <a:r>
              <a:rPr lang="gl-ES" dirty="0"/>
              <a:t>, en torno á cal xiraba a Confederación </a:t>
            </a:r>
            <a:r>
              <a:rPr lang="gl-ES" dirty="0" err="1"/>
              <a:t>Calcídica</a:t>
            </a:r>
            <a:r>
              <a:rPr lang="gl-ES" dirty="0"/>
              <a:t>. </a:t>
            </a:r>
          </a:p>
          <a:p>
            <a:r>
              <a:rPr lang="gl-ES" dirty="0"/>
              <a:t>A pesar da axuda ateniense, a cidade capitulou ante </a:t>
            </a:r>
            <a:r>
              <a:rPr lang="gl-ES" dirty="0" err="1"/>
              <a:t>Filipo</a:t>
            </a:r>
            <a:r>
              <a:rPr lang="gl-ES" dirty="0"/>
              <a:t> en 348, e foi arrasada.</a:t>
            </a:r>
          </a:p>
          <a:p>
            <a:r>
              <a:rPr lang="gl-ES" dirty="0"/>
              <a:t>Atenas aceptou a derrota e asinou a </a:t>
            </a:r>
            <a:r>
              <a:rPr lang="gl-ES" dirty="0">
                <a:solidFill>
                  <a:srgbClr val="FFFF00"/>
                </a:solidFill>
              </a:rPr>
              <a:t>Paz de </a:t>
            </a:r>
            <a:r>
              <a:rPr lang="gl-ES" dirty="0" err="1">
                <a:solidFill>
                  <a:srgbClr val="FFFF00"/>
                </a:solidFill>
              </a:rPr>
              <a:t>Filócrates</a:t>
            </a:r>
            <a:r>
              <a:rPr lang="gl-ES" dirty="0">
                <a:solidFill>
                  <a:srgbClr val="FFFF00"/>
                </a:solidFill>
              </a:rPr>
              <a:t> en 346 a.C.</a:t>
            </a:r>
          </a:p>
        </p:txBody>
      </p:sp>
    </p:spTree>
    <p:extLst>
      <p:ext uri="{BB962C8B-B14F-4D97-AF65-F5344CB8AC3E}">
        <p14:creationId xmlns:p14="http://schemas.microsoft.com/office/powerpoint/2010/main" val="33355513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655184"/>
          </a:xfrm>
        </p:spPr>
        <p:txBody>
          <a:bodyPr>
            <a:normAutofit fontScale="90000"/>
          </a:bodyPr>
          <a:lstStyle/>
          <a:p>
            <a:r>
              <a:rPr lang="es-ES" dirty="0"/>
              <a:t>A paz de </a:t>
            </a:r>
            <a:r>
              <a:rPr lang="es-ES" dirty="0" err="1"/>
              <a:t>Filócrates</a:t>
            </a:r>
            <a:endParaRPr lang="gl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1520" y="1412776"/>
            <a:ext cx="4464496" cy="4951432"/>
          </a:xfrm>
        </p:spPr>
        <p:txBody>
          <a:bodyPr>
            <a:normAutofit fontScale="92500"/>
          </a:bodyPr>
          <a:lstStyle/>
          <a:p>
            <a:r>
              <a:rPr lang="gl-ES" dirty="0"/>
              <a:t>O tratado de paz dispón que cada un se queda co que tiña, polo que a </a:t>
            </a:r>
            <a:r>
              <a:rPr lang="gl-ES" dirty="0" err="1"/>
              <a:t>Calcídica</a:t>
            </a:r>
            <a:r>
              <a:rPr lang="gl-ES" dirty="0"/>
              <a:t> quedou en mans de Atenas e a cambio </a:t>
            </a:r>
            <a:r>
              <a:rPr lang="gl-ES" dirty="0" err="1"/>
              <a:t>Filipo</a:t>
            </a:r>
            <a:r>
              <a:rPr lang="gl-ES" dirty="0"/>
              <a:t> apropiouse dos 2 votos dos “sacrílegos” </a:t>
            </a:r>
            <a:r>
              <a:rPr lang="gl-ES" dirty="0" err="1"/>
              <a:t>focidios</a:t>
            </a:r>
            <a:r>
              <a:rPr lang="gl-ES" dirty="0"/>
              <a:t> no Consello de </a:t>
            </a:r>
            <a:r>
              <a:rPr lang="gl-ES" dirty="0" err="1"/>
              <a:t>Delfos</a:t>
            </a:r>
            <a:r>
              <a:rPr lang="gl-ES" dirty="0"/>
              <a:t>.</a:t>
            </a:r>
          </a:p>
          <a:p>
            <a:r>
              <a:rPr lang="gl-ES" dirty="0"/>
              <a:t>Pero as hostilidades non tardarían máis de 6 anos en volver declararse.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4008" y="1412776"/>
            <a:ext cx="4038600" cy="5023440"/>
          </a:xfrm>
        </p:spPr>
        <p:txBody>
          <a:bodyPr>
            <a:noAutofit/>
          </a:bodyPr>
          <a:lstStyle/>
          <a:p>
            <a:r>
              <a:rPr lang="gl-ES" dirty="0"/>
              <a:t>Durante a paz </a:t>
            </a:r>
            <a:r>
              <a:rPr lang="gl-ES" dirty="0" err="1"/>
              <a:t>Filipo</a:t>
            </a:r>
            <a:r>
              <a:rPr lang="gl-ES" dirty="0"/>
              <a:t> puxo os ollos en Tesalia e Tracia, que consigue anexionar ao seu reino.</a:t>
            </a:r>
          </a:p>
          <a:p>
            <a:r>
              <a:rPr lang="gl-ES" dirty="0"/>
              <a:t>En 342, logo de instalar ao seu fillo Alexandre no </a:t>
            </a:r>
            <a:r>
              <a:rPr lang="gl-ES" dirty="0" err="1"/>
              <a:t>Épiro</a:t>
            </a:r>
            <a:r>
              <a:rPr lang="gl-ES" dirty="0"/>
              <a:t>, emprende sen miramentos a conquista de Grecia.</a:t>
            </a:r>
          </a:p>
        </p:txBody>
      </p:sp>
    </p:spTree>
    <p:extLst>
      <p:ext uri="{BB962C8B-B14F-4D97-AF65-F5344CB8AC3E}">
        <p14:creationId xmlns:p14="http://schemas.microsoft.com/office/powerpoint/2010/main" val="14742655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 Liga Helénica de 340</a:t>
            </a:r>
            <a:endParaRPr lang="gl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1520" y="1628800"/>
            <a:ext cx="4038600" cy="4526280"/>
          </a:xfrm>
        </p:spPr>
        <p:txBody>
          <a:bodyPr>
            <a:normAutofit/>
          </a:bodyPr>
          <a:lstStyle/>
          <a:p>
            <a:r>
              <a:rPr lang="gl-ES" dirty="0"/>
              <a:t>Nove estados gregos </a:t>
            </a:r>
            <a:r>
              <a:rPr lang="gl-ES" dirty="0" err="1"/>
              <a:t>coaligáronse</a:t>
            </a:r>
            <a:r>
              <a:rPr lang="gl-ES" dirty="0"/>
              <a:t> contra Macedonia: Atenas, </a:t>
            </a:r>
            <a:r>
              <a:rPr lang="gl-ES" dirty="0" err="1"/>
              <a:t>Acarnania</a:t>
            </a:r>
            <a:r>
              <a:rPr lang="gl-ES" dirty="0"/>
              <a:t>, Acaia, </a:t>
            </a:r>
            <a:r>
              <a:rPr lang="gl-ES" dirty="0" err="1"/>
              <a:t>Ambracia</a:t>
            </a:r>
            <a:r>
              <a:rPr lang="gl-ES" dirty="0"/>
              <a:t>, </a:t>
            </a:r>
            <a:r>
              <a:rPr lang="gl-ES" dirty="0" err="1"/>
              <a:t>Corcira</a:t>
            </a:r>
            <a:r>
              <a:rPr lang="gl-ES" dirty="0"/>
              <a:t>, Corinto, </a:t>
            </a:r>
            <a:r>
              <a:rPr lang="gl-ES" dirty="0" err="1"/>
              <a:t>Eubea</a:t>
            </a:r>
            <a:r>
              <a:rPr lang="gl-ES" dirty="0"/>
              <a:t>, </a:t>
            </a:r>
            <a:r>
              <a:rPr lang="gl-ES" dirty="0" err="1"/>
              <a:t>Léucade</a:t>
            </a:r>
            <a:r>
              <a:rPr lang="gl-ES" dirty="0"/>
              <a:t> e </a:t>
            </a:r>
            <a:r>
              <a:rPr lang="gl-ES" dirty="0" err="1"/>
              <a:t>Mégara</a:t>
            </a:r>
            <a:r>
              <a:rPr lang="gl-ES" dirty="0"/>
              <a:t>.</a:t>
            </a:r>
          </a:p>
          <a:p>
            <a:r>
              <a:rPr lang="gl-ES" dirty="0"/>
              <a:t>Non se adheriron tesalios, beocios e magnesios.</a:t>
            </a:r>
          </a:p>
        </p:txBody>
      </p:sp>
      <p:pic>
        <p:nvPicPr>
          <p:cNvPr id="7" name="6 Marcador de contenido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916832"/>
            <a:ext cx="4546848" cy="4273308"/>
          </a:xfrm>
        </p:spPr>
      </p:pic>
    </p:spTree>
    <p:extLst>
      <p:ext uri="{BB962C8B-B14F-4D97-AF65-F5344CB8AC3E}">
        <p14:creationId xmlns:p14="http://schemas.microsoft.com/office/powerpoint/2010/main" val="19595542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4294967295"/>
          </p:nvPr>
        </p:nvSpPr>
        <p:spPr>
          <a:xfrm>
            <a:off x="4411892" y="836712"/>
            <a:ext cx="4038600" cy="1787525"/>
          </a:xfrm>
        </p:spPr>
        <p:txBody>
          <a:bodyPr>
            <a:normAutofit fontScale="85000" lnSpcReduction="10000"/>
          </a:bodyPr>
          <a:lstStyle/>
          <a:p>
            <a:r>
              <a:rPr lang="gl-ES" dirty="0"/>
              <a:t>Daquela batéronse na </a:t>
            </a:r>
            <a:r>
              <a:rPr lang="gl-ES" dirty="0">
                <a:solidFill>
                  <a:srgbClr val="FFFF00"/>
                </a:solidFill>
              </a:rPr>
              <a:t>Batalla de </a:t>
            </a:r>
            <a:r>
              <a:rPr lang="gl-ES" dirty="0" err="1">
                <a:solidFill>
                  <a:srgbClr val="FFFF00"/>
                </a:solidFill>
              </a:rPr>
              <a:t>Queronea</a:t>
            </a:r>
            <a:r>
              <a:rPr lang="gl-ES" dirty="0">
                <a:solidFill>
                  <a:srgbClr val="FFFF00"/>
                </a:solidFill>
              </a:rPr>
              <a:t> en 338 a.C.</a:t>
            </a:r>
            <a:r>
              <a:rPr lang="gl-ES" dirty="0"/>
              <a:t>, na que saíu vitorioso </a:t>
            </a:r>
            <a:r>
              <a:rPr lang="gl-ES" dirty="0" err="1"/>
              <a:t>Filipo</a:t>
            </a:r>
            <a:r>
              <a:rPr lang="es-ES" dirty="0"/>
              <a:t>.</a:t>
            </a:r>
            <a:endParaRPr lang="gl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4294967295"/>
          </p:nvPr>
        </p:nvSpPr>
        <p:spPr>
          <a:xfrm>
            <a:off x="323528" y="1124744"/>
            <a:ext cx="4038600" cy="4608512"/>
          </a:xfrm>
        </p:spPr>
        <p:txBody>
          <a:bodyPr>
            <a:normAutofit fontScale="85000" lnSpcReduction="10000"/>
          </a:bodyPr>
          <a:lstStyle/>
          <a:p>
            <a:r>
              <a:rPr lang="gl-ES" dirty="0"/>
              <a:t>Cando os macedonios avanzaron cara a Grecia Central, os atenienses propuxeron unha alianza a Tebas.</a:t>
            </a:r>
          </a:p>
          <a:p>
            <a:r>
              <a:rPr lang="gl-ES" dirty="0" err="1"/>
              <a:t>Filipo</a:t>
            </a:r>
            <a:r>
              <a:rPr lang="gl-ES" dirty="0"/>
              <a:t> conseguiu a alianza de </a:t>
            </a:r>
            <a:r>
              <a:rPr lang="gl-ES" dirty="0" err="1"/>
              <a:t>focidios</a:t>
            </a:r>
            <a:r>
              <a:rPr lang="gl-ES" dirty="0"/>
              <a:t>, </a:t>
            </a:r>
            <a:r>
              <a:rPr lang="gl-ES" dirty="0" err="1"/>
              <a:t>locrios</a:t>
            </a:r>
            <a:r>
              <a:rPr lang="gl-ES" dirty="0"/>
              <a:t> e etolios.</a:t>
            </a:r>
          </a:p>
          <a:p>
            <a:r>
              <a:rPr lang="gl-ES" dirty="0"/>
              <a:t>Os </a:t>
            </a:r>
            <a:r>
              <a:rPr lang="gl-ES" dirty="0" err="1"/>
              <a:t>peloponesios</a:t>
            </a:r>
            <a:r>
              <a:rPr lang="gl-ES" dirty="0"/>
              <a:t> permaneceron neutrais.</a:t>
            </a:r>
          </a:p>
          <a:p>
            <a:endParaRPr lang="gl-ES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708920"/>
            <a:ext cx="4094516" cy="3331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1361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/>
              <a:t>Consecuencias da batalla de </a:t>
            </a:r>
            <a:r>
              <a:rPr lang="es-ES" dirty="0" err="1"/>
              <a:t>Queronea</a:t>
            </a:r>
            <a:endParaRPr lang="gl-ES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tebas</a:t>
            </a:r>
            <a:endParaRPr lang="gl-ES" dirty="0"/>
          </a:p>
        </p:txBody>
      </p:sp>
      <p:sp>
        <p:nvSpPr>
          <p:cNvPr id="6" name="5 Marcador de texto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s-ES" dirty="0" err="1"/>
              <a:t>atenas</a:t>
            </a:r>
            <a:endParaRPr lang="gl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106688" cy="3941763"/>
          </a:xfrm>
        </p:spPr>
        <p:txBody>
          <a:bodyPr>
            <a:normAutofit lnSpcReduction="10000"/>
          </a:bodyPr>
          <a:lstStyle/>
          <a:p>
            <a:r>
              <a:rPr lang="gl-ES" dirty="0"/>
              <a:t>Estableceuse alí un réxime oligárquico vixiado por unha guarnición macedónica na </a:t>
            </a:r>
            <a:r>
              <a:rPr lang="gl-ES" dirty="0" err="1"/>
              <a:t>Cadmea</a:t>
            </a:r>
            <a:r>
              <a:rPr lang="gl-ES" dirty="0"/>
              <a:t>.</a:t>
            </a:r>
          </a:p>
          <a:p>
            <a:r>
              <a:rPr lang="gl-ES" dirty="0"/>
              <a:t>Disólvese a Liga Beocia.</a:t>
            </a:r>
          </a:p>
          <a:p>
            <a:r>
              <a:rPr lang="gl-ES" dirty="0"/>
              <a:t>Tebas deixaba de ter voto independente na </a:t>
            </a:r>
            <a:r>
              <a:rPr lang="gl-ES" dirty="0" err="1"/>
              <a:t>Anfictionía</a:t>
            </a:r>
            <a:r>
              <a:rPr lang="gl-ES" dirty="0"/>
              <a:t> délfica.</a:t>
            </a:r>
          </a:p>
        </p:txBody>
      </p:sp>
      <p:sp>
        <p:nvSpPr>
          <p:cNvPr id="7" name="6 Marcador de contenido"/>
          <p:cNvSpPr>
            <a:spLocks noGrp="1"/>
          </p:cNvSpPr>
          <p:nvPr>
            <p:ph sz="quarter" idx="4"/>
          </p:nvPr>
        </p:nvSpPr>
        <p:spPr>
          <a:xfrm>
            <a:off x="3923929" y="2362200"/>
            <a:ext cx="4762872" cy="4379168"/>
          </a:xfrm>
        </p:spPr>
        <p:txBody>
          <a:bodyPr>
            <a:normAutofit lnSpcReduction="10000"/>
          </a:bodyPr>
          <a:lstStyle/>
          <a:p>
            <a:r>
              <a:rPr lang="gl-ES" dirty="0"/>
              <a:t>A Ática non foi invadida, conservou o réxime democrático e librouse dunha guarnición macedónica.</a:t>
            </a:r>
          </a:p>
          <a:p>
            <a:r>
              <a:rPr lang="gl-ES" dirty="0"/>
              <a:t>Conservou a súa </a:t>
            </a:r>
            <a:r>
              <a:rPr lang="gl-ES" dirty="0" err="1"/>
              <a:t>frota</a:t>
            </a:r>
            <a:r>
              <a:rPr lang="gl-ES" dirty="0"/>
              <a:t>, autonomía e </a:t>
            </a:r>
            <a:r>
              <a:rPr lang="gl-ES" dirty="0" err="1"/>
              <a:t>cleruquías</a:t>
            </a:r>
            <a:r>
              <a:rPr lang="gl-ES" dirty="0"/>
              <a:t>.</a:t>
            </a:r>
          </a:p>
          <a:p>
            <a:r>
              <a:rPr lang="gl-ES" dirty="0"/>
              <a:t>Debían renunciar á Liga Panhelénica.</a:t>
            </a:r>
          </a:p>
          <a:p>
            <a:r>
              <a:rPr lang="gl-ES" dirty="0"/>
              <a:t>Debía disolver a Confederación Ateniense, e renunciar ao </a:t>
            </a:r>
            <a:r>
              <a:rPr lang="gl-ES" dirty="0" err="1"/>
              <a:t>Quersoneso</a:t>
            </a:r>
            <a:r>
              <a:rPr lang="gl-ES" dirty="0"/>
              <a:t> (cidade do </a:t>
            </a:r>
            <a:r>
              <a:rPr lang="gl-ES" dirty="0" err="1"/>
              <a:t>Ponto</a:t>
            </a:r>
            <a:r>
              <a:rPr lang="gl-ES" dirty="0"/>
              <a:t> que os macedonios lle viñan disputando nos últimos tempos)</a:t>
            </a:r>
          </a:p>
          <a:p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39581005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 Liga de Corinto (337 a.C.)</a:t>
            </a:r>
            <a:endParaRPr lang="gl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gl-ES" dirty="0"/>
              <a:t>Toda Grecia quedou baixo o dominio de Macedonia, agás Esparta, aínda que arrasou a súa chaira e someteu </a:t>
            </a:r>
            <a:r>
              <a:rPr lang="gl-ES" dirty="0" err="1"/>
              <a:t>Laconia</a:t>
            </a:r>
            <a:r>
              <a:rPr lang="gl-ES" dirty="0"/>
              <a:t>.</a:t>
            </a:r>
          </a:p>
          <a:p>
            <a:r>
              <a:rPr lang="gl-ES" dirty="0"/>
              <a:t>Daquela </a:t>
            </a:r>
            <a:r>
              <a:rPr lang="gl-ES" dirty="0" err="1"/>
              <a:t>Filipo</a:t>
            </a:r>
            <a:r>
              <a:rPr lang="gl-ES" dirty="0"/>
              <a:t> convocou representantes de todas as cidades en Corinto, da que só se excluía Lacedemonia</a:t>
            </a:r>
            <a:r>
              <a:rPr lang="es-ES" dirty="0"/>
              <a:t>.</a:t>
            </a:r>
            <a:endParaRPr lang="gl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ES" dirty="0"/>
              <a:t>- </a:t>
            </a:r>
            <a:r>
              <a:rPr lang="gl-ES" dirty="0"/>
              <a:t>Todos se comprometían a manter a paz xeral (</a:t>
            </a:r>
            <a:r>
              <a:rPr lang="gl-ES" dirty="0" err="1"/>
              <a:t>Koiné</a:t>
            </a:r>
            <a:r>
              <a:rPr lang="gl-ES" dirty="0"/>
              <a:t> </a:t>
            </a:r>
            <a:r>
              <a:rPr lang="gl-ES" dirty="0" err="1"/>
              <a:t>Eirene</a:t>
            </a:r>
            <a:r>
              <a:rPr lang="gl-ES" dirty="0"/>
              <a:t>)</a:t>
            </a:r>
          </a:p>
          <a:p>
            <a:pPr marL="0" indent="0">
              <a:buNone/>
            </a:pPr>
            <a:r>
              <a:rPr lang="gl-ES" dirty="0"/>
              <a:t>. As cidades conservaron fronteiras e goberno.</a:t>
            </a:r>
          </a:p>
          <a:p>
            <a:pPr marL="0" indent="0">
              <a:buNone/>
            </a:pPr>
            <a:r>
              <a:rPr lang="gl-ES" dirty="0"/>
              <a:t>- Contribuían á liga con continxentes.</a:t>
            </a:r>
          </a:p>
          <a:p>
            <a:pPr marL="0" indent="0">
              <a:buNone/>
            </a:pPr>
            <a:r>
              <a:rPr lang="gl-ES" dirty="0"/>
              <a:t>- Dispoñían dun </a:t>
            </a:r>
            <a:r>
              <a:rPr lang="gl-ES" i="1" dirty="0" err="1"/>
              <a:t>Synedrion</a:t>
            </a:r>
            <a:r>
              <a:rPr lang="gl-ES" dirty="0"/>
              <a:t>: cada cidade contaba de maneira proporcional ó seu peso militar.</a:t>
            </a:r>
          </a:p>
        </p:txBody>
      </p:sp>
    </p:spTree>
    <p:extLst>
      <p:ext uri="{BB962C8B-B14F-4D97-AF65-F5344CB8AC3E}">
        <p14:creationId xmlns:p14="http://schemas.microsoft.com/office/powerpoint/2010/main" val="14277500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 Liga de Corinto</a:t>
            </a:r>
            <a:endParaRPr lang="gl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95536" y="1988840"/>
            <a:ext cx="4038600" cy="4526280"/>
          </a:xfrm>
        </p:spPr>
        <p:txBody>
          <a:bodyPr>
            <a:normAutofit fontScale="92500" lnSpcReduction="10000"/>
          </a:bodyPr>
          <a:lstStyle/>
          <a:p>
            <a:r>
              <a:rPr lang="gl-ES" dirty="0"/>
              <a:t>Macedonia era o </a:t>
            </a:r>
            <a:r>
              <a:rPr lang="gl-ES" i="1" dirty="0" err="1"/>
              <a:t>hegemon</a:t>
            </a:r>
            <a:r>
              <a:rPr lang="gl-ES" dirty="0"/>
              <a:t>, o xefe militar e, en caso de guerra, o </a:t>
            </a:r>
            <a:r>
              <a:rPr lang="gl-ES" dirty="0" err="1"/>
              <a:t>estratega</a:t>
            </a:r>
            <a:r>
              <a:rPr lang="gl-ES" dirty="0"/>
              <a:t> </a:t>
            </a:r>
            <a:r>
              <a:rPr lang="gl-ES" i="1" dirty="0" err="1"/>
              <a:t>autokrator</a:t>
            </a:r>
            <a:r>
              <a:rPr lang="gl-ES" dirty="0"/>
              <a:t>.</a:t>
            </a:r>
          </a:p>
          <a:p>
            <a:r>
              <a:rPr lang="gl-ES" dirty="0"/>
              <a:t>Así sobrepuxo ás </a:t>
            </a:r>
            <a:r>
              <a:rPr lang="gl-ES" dirty="0" err="1"/>
              <a:t>póleis</a:t>
            </a:r>
            <a:r>
              <a:rPr lang="gl-ES" dirty="0"/>
              <a:t> un estado federal, controlado mediante guarnicións en Tebas, </a:t>
            </a:r>
            <a:r>
              <a:rPr lang="gl-ES" dirty="0" err="1"/>
              <a:t>Calcis</a:t>
            </a:r>
            <a:r>
              <a:rPr lang="gl-ES" dirty="0"/>
              <a:t>, Corinto e </a:t>
            </a:r>
            <a:r>
              <a:rPr lang="gl-ES" dirty="0" err="1"/>
              <a:t>Ambracia</a:t>
            </a:r>
            <a:r>
              <a:rPr lang="gl-ES" dirty="0"/>
              <a:t>.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gl-ES" dirty="0" err="1"/>
              <a:t>Filipo</a:t>
            </a:r>
            <a:r>
              <a:rPr lang="gl-ES" dirty="0"/>
              <a:t> pretendeu estreitar lazos na liga chamando a un empresa panhelénica contra un inimigo común: o persa, </a:t>
            </a:r>
            <a:r>
              <a:rPr lang="gl-ES" dirty="0" err="1"/>
              <a:t>Darío</a:t>
            </a:r>
            <a:r>
              <a:rPr lang="gl-ES" dirty="0"/>
              <a:t> III </a:t>
            </a:r>
            <a:r>
              <a:rPr lang="gl-ES" dirty="0" err="1"/>
              <a:t>Codomano</a:t>
            </a:r>
            <a:r>
              <a:rPr lang="gl-ES" dirty="0"/>
              <a:t> naquel momento.</a:t>
            </a:r>
          </a:p>
          <a:p>
            <a:r>
              <a:rPr lang="gl-ES" dirty="0"/>
              <a:t>No casamento da súa filla </a:t>
            </a:r>
            <a:r>
              <a:rPr lang="gl-ES" dirty="0" err="1"/>
              <a:t>Cleopatra</a:t>
            </a:r>
            <a:r>
              <a:rPr lang="gl-ES" dirty="0"/>
              <a:t>, </a:t>
            </a:r>
            <a:r>
              <a:rPr lang="gl-ES" dirty="0" err="1"/>
              <a:t>Filipo</a:t>
            </a:r>
            <a:r>
              <a:rPr lang="gl-ES" dirty="0"/>
              <a:t> foi asasinado polo seu </a:t>
            </a:r>
            <a:r>
              <a:rPr lang="gl-ES" dirty="0" err="1"/>
              <a:t>hetairo</a:t>
            </a:r>
            <a:r>
              <a:rPr lang="gl-ES" dirty="0"/>
              <a:t> </a:t>
            </a:r>
            <a:r>
              <a:rPr lang="gl-ES" dirty="0" err="1"/>
              <a:t>Pausanias</a:t>
            </a:r>
            <a:r>
              <a:rPr lang="gl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617207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2987824" y="304800"/>
            <a:ext cx="5907232" cy="531912"/>
          </a:xfrm>
        </p:spPr>
        <p:txBody>
          <a:bodyPr>
            <a:noAutofit/>
          </a:bodyPr>
          <a:lstStyle/>
          <a:p>
            <a:r>
              <a:rPr lang="es-ES" sz="2800" dirty="0"/>
              <a:t>Macedonia á </a:t>
            </a:r>
            <a:r>
              <a:rPr lang="es-ES" sz="2800" dirty="0" err="1"/>
              <a:t>morte</a:t>
            </a:r>
            <a:r>
              <a:rPr lang="es-ES" sz="2800" dirty="0"/>
              <a:t> de Filipo II</a:t>
            </a:r>
            <a:endParaRPr lang="gl-ES" sz="2800" dirty="0"/>
          </a:p>
        </p:txBody>
      </p:sp>
      <p:pic>
        <p:nvPicPr>
          <p:cNvPr id="7" name="6 Marcador de contenido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412776"/>
            <a:ext cx="4465586" cy="4959691"/>
          </a:xfrm>
        </p:spPr>
      </p:pic>
    </p:spTree>
    <p:extLst>
      <p:ext uri="{BB962C8B-B14F-4D97-AF65-F5344CB8AC3E}">
        <p14:creationId xmlns:p14="http://schemas.microsoft.com/office/powerpoint/2010/main" val="40726683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Fundición">
  <a:themeElements>
    <a:clrScheme name="Personalizado 2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FFFFCC"/>
      </a:hlink>
      <a:folHlink>
        <a:srgbClr val="903638"/>
      </a:folHlink>
    </a:clrScheme>
    <a:fontScheme name="Fundición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Fundició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1613</TotalTime>
  <Words>1446</Words>
  <Application>Microsoft Office PowerPoint</Application>
  <PresentationFormat>Presentación en pantalla (4:3)</PresentationFormat>
  <Paragraphs>104</Paragraphs>
  <Slides>29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0" baseType="lpstr">
      <vt:lpstr>Fundición</vt:lpstr>
      <vt:lpstr>A segunda metade do s. IV: Filipo II de Macedonia</vt:lpstr>
      <vt:lpstr>A Macedonia primitiva</vt:lpstr>
      <vt:lpstr>Presentación de PowerPoint</vt:lpstr>
      <vt:lpstr>As vellas institucións</vt:lpstr>
      <vt:lpstr>Macedonia no s. V a.C.</vt:lpstr>
      <vt:lpstr>Alexandre I Filoheleno (principios s. V)</vt:lpstr>
      <vt:lpstr>Arquelao, grande creador do reino macedónico</vt:lpstr>
      <vt:lpstr>Arquelao, grande creador do reino macedónico</vt:lpstr>
      <vt:lpstr>Arquelao, grande creador do reino macedónico</vt:lpstr>
      <vt:lpstr>Dinastía Argéada</vt:lpstr>
      <vt:lpstr>Filipo II (360-336 a.C.)</vt:lpstr>
      <vt:lpstr>A política interior de Filipo</vt:lpstr>
      <vt:lpstr>Recursos do reino</vt:lpstr>
      <vt:lpstr>Organización política</vt:lpstr>
      <vt:lpstr>Organización e reforma militar</vt:lpstr>
      <vt:lpstr>Presentación de PowerPoint</vt:lpstr>
      <vt:lpstr>Hipaspistes</vt:lpstr>
      <vt:lpstr>Outros corpos militares</vt:lpstr>
      <vt:lpstr>Outros corpos militares</vt:lpstr>
      <vt:lpstr>Filipo e Grecia</vt:lpstr>
      <vt:lpstr>III Guerra Sagrada (357-46 a.C.)</vt:lpstr>
      <vt:lpstr>Orixes da Guerra Sagrada</vt:lpstr>
      <vt:lpstr>A paz de Filócrates</vt:lpstr>
      <vt:lpstr>A Liga Helénica de 340</vt:lpstr>
      <vt:lpstr>Presentación de PowerPoint</vt:lpstr>
      <vt:lpstr>Consecuencias da batalla de Queronea</vt:lpstr>
      <vt:lpstr>A Liga de Corinto (337 a.C.)</vt:lpstr>
      <vt:lpstr>A Liga de Corinto</vt:lpstr>
      <vt:lpstr>Macedonia á morte de Filipo II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segunda metade do s. IV: Filipo II de Macedonia</dc:title>
  <dc:creator>Rosa</dc:creator>
  <cp:lastModifiedBy>Rosa Brañas</cp:lastModifiedBy>
  <cp:revision>83</cp:revision>
  <dcterms:created xsi:type="dcterms:W3CDTF">2014-03-24T12:29:20Z</dcterms:created>
  <dcterms:modified xsi:type="dcterms:W3CDTF">2018-04-03T18:48:56Z</dcterms:modified>
</cp:coreProperties>
</file>