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4"/>
  </p:notesMasterIdLst>
  <p:sldIdLst>
    <p:sldId id="256" r:id="rId2"/>
    <p:sldId id="300" r:id="rId3"/>
    <p:sldId id="257" r:id="rId4"/>
    <p:sldId id="258" r:id="rId5"/>
    <p:sldId id="270" r:id="rId6"/>
    <p:sldId id="277" r:id="rId7"/>
    <p:sldId id="272" r:id="rId8"/>
    <p:sldId id="273" r:id="rId9"/>
    <p:sldId id="274" r:id="rId10"/>
    <p:sldId id="298" r:id="rId11"/>
    <p:sldId id="292" r:id="rId12"/>
    <p:sldId id="276" r:id="rId13"/>
    <p:sldId id="295" r:id="rId14"/>
    <p:sldId id="271" r:id="rId15"/>
    <p:sldId id="278" r:id="rId16"/>
    <p:sldId id="296" r:id="rId17"/>
    <p:sldId id="279" r:id="rId18"/>
    <p:sldId id="294" r:id="rId19"/>
    <p:sldId id="297" r:id="rId20"/>
    <p:sldId id="280" r:id="rId21"/>
    <p:sldId id="281" r:id="rId22"/>
    <p:sldId id="293" r:id="rId23"/>
    <p:sldId id="282" r:id="rId24"/>
    <p:sldId id="283" r:id="rId25"/>
    <p:sldId id="285" r:id="rId26"/>
    <p:sldId id="286" r:id="rId27"/>
    <p:sldId id="284" r:id="rId28"/>
    <p:sldId id="287" r:id="rId29"/>
    <p:sldId id="288" r:id="rId30"/>
    <p:sldId id="291" r:id="rId31"/>
    <p:sldId id="289" r:id="rId32"/>
    <p:sldId id="299" r:id="rId33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5" d="100"/>
          <a:sy n="105" d="100"/>
        </p:scale>
        <p:origin x="14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gl-ES" noProof="0" smtClean="0"/>
              <a:t>Haga clic para modificar el estilo de texto del patrón</a:t>
            </a:r>
          </a:p>
          <a:p>
            <a:pPr lvl="1"/>
            <a:r>
              <a:rPr lang="es-ES" altLang="gl-ES" noProof="0" smtClean="0"/>
              <a:t>Segundo nivel</a:t>
            </a:r>
          </a:p>
          <a:p>
            <a:pPr lvl="2"/>
            <a:r>
              <a:rPr lang="es-ES" altLang="gl-ES" noProof="0" smtClean="0"/>
              <a:t>Tercer nivel</a:t>
            </a:r>
          </a:p>
          <a:p>
            <a:pPr lvl="3"/>
            <a:r>
              <a:rPr lang="es-ES" altLang="gl-ES" noProof="0" smtClean="0"/>
              <a:t>Cuarto nivel</a:t>
            </a:r>
          </a:p>
          <a:p>
            <a:pPr lvl="4"/>
            <a:r>
              <a:rPr lang="es-ES" altLang="gl-ES" noProof="0" smtClean="0"/>
              <a:t>Quinto nivel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DD8A46A-3821-49C8-B4D2-3A6588152F99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0A00502F-4B97-41A1-BFDA-F7B912E8385D}" type="slidenum">
              <a:rPr lang="es-ES" altLang="gl-ES" sz="1200" smtClean="0"/>
              <a:pPr/>
              <a:t>2</a:t>
            </a:fld>
            <a:endParaRPr lang="es-ES" altLang="gl-ES" sz="1200" smtClean="0"/>
          </a:p>
        </p:txBody>
      </p:sp>
      <p:sp>
        <p:nvSpPr>
          <p:cNvPr id="6147" name="Rectangle 1"/>
          <p:cNvSpPr txBox="1"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2"/>
          <p:cNvSpPr txBox="1">
            <a:spLocks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99741611-3AFC-4E4E-8256-70ED03FEA9C2}" type="slidenum">
              <a:rPr lang="es-ES" altLang="gl-ES" sz="1200" smtClean="0"/>
              <a:pPr/>
              <a:t>4</a:t>
            </a:fld>
            <a:endParaRPr lang="es-ES" altLang="gl-ES" sz="1200" smtClean="0"/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gl-ES" altLang="gl-ES" smtClean="0"/>
              <a:t>Números 6, 16, 17 e 20: lagoena</a:t>
            </a:r>
          </a:p>
          <a:p>
            <a:pPr eaLnBrk="1" hangingPunct="1"/>
            <a:r>
              <a:rPr lang="gl-ES" altLang="gl-ES" smtClean="0"/>
              <a:t>Nº 19: catinus</a:t>
            </a:r>
          </a:p>
          <a:p>
            <a:pPr eaLnBrk="1" hangingPunct="1"/>
            <a:r>
              <a:rPr lang="gl-ES" altLang="gl-ES" smtClean="0"/>
              <a:t>Nº23 catillus</a:t>
            </a:r>
          </a:p>
          <a:p>
            <a:pPr eaLnBrk="1" hangingPunct="1"/>
            <a:r>
              <a:rPr lang="gl-ES" altLang="gl-ES" smtClean="0"/>
              <a:t>Nº 15 patina</a:t>
            </a:r>
          </a:p>
          <a:p>
            <a:pPr eaLnBrk="1" hangingPunct="1"/>
            <a:r>
              <a:rPr lang="gl-ES" altLang="gl-ES" smtClean="0"/>
              <a:t>Nº 12 urceus</a:t>
            </a:r>
          </a:p>
          <a:p>
            <a:pPr eaLnBrk="1" hangingPunct="1"/>
            <a:r>
              <a:rPr lang="gl-ES" altLang="gl-ES" smtClean="0"/>
              <a:t>Nº 7 botella</a:t>
            </a:r>
            <a:endParaRPr lang="es-ES" altLang="gl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32848B80-8AAC-4670-8061-F82AA7994AB0}" type="slidenum">
              <a:rPr lang="es-ES" altLang="gl-ES" sz="1200" smtClean="0"/>
              <a:pPr/>
              <a:t>5</a:t>
            </a:fld>
            <a:endParaRPr lang="es-ES" altLang="gl-ES" sz="1200" smtClean="0"/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DCBC176B-97ED-471B-8495-FC4CF9BD401C}" type="slidenum">
              <a:rPr lang="es-ES" altLang="gl-ES" sz="1200" smtClean="0"/>
              <a:pPr/>
              <a:t>6</a:t>
            </a:fld>
            <a:endParaRPr lang="es-ES" altLang="gl-ES" sz="1200" smtClean="0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gl-ES" altLang="gl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D93CAB83-945F-4074-AA40-1483DD53E678}" type="slidenum">
              <a:rPr lang="es-ES" altLang="gl-ES" sz="1200" smtClean="0"/>
              <a:pPr/>
              <a:t>10</a:t>
            </a:fld>
            <a:endParaRPr lang="es-ES" altLang="gl-ES" sz="1200" smtClean="0"/>
          </a:p>
        </p:txBody>
      </p:sp>
      <p:sp>
        <p:nvSpPr>
          <p:cNvPr id="18435" name="Rectangle 1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2"/>
          <p:cNvSpPr>
            <a:spLocks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gl-ES" altLang="gl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D866B6A5-E690-4F8F-97DE-7BAEA7DAA92C}" type="slidenum">
              <a:rPr lang="es-ES" altLang="gl-ES" sz="1200" smtClean="0"/>
              <a:pPr/>
              <a:t>32</a:t>
            </a:fld>
            <a:endParaRPr lang="es-ES" altLang="gl-ES" sz="1200" smtClean="0"/>
          </a:p>
        </p:txBody>
      </p:sp>
      <p:sp>
        <p:nvSpPr>
          <p:cNvPr id="41987" name="Rectangle 1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2"/>
          <p:cNvSpPr>
            <a:spLocks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gl-ES" altLang="gl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3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6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2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3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4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7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8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29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0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1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2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4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5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6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7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8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39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0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1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2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3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4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6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7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8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49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0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1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2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3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4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6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7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59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0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1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2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3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4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5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6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  <p:sp>
            <p:nvSpPr>
              <p:cNvPr id="67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gl-ES" altLang="gl-ES" smtClean="0"/>
              </a:p>
            </p:txBody>
          </p:sp>
        </p:grpSp>
        <p:sp>
          <p:nvSpPr>
            <p:cNvPr id="6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7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</p:grp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gl-ES" altLang="gl-ES" smtClean="0"/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s-ES" altLang="gl-ES" noProof="0" smtClean="0"/>
              <a:t>Haga clic para modificar el estilo de título del patrón</a:t>
            </a:r>
          </a:p>
        </p:txBody>
      </p:sp>
      <p:sp>
        <p:nvSpPr>
          <p:cNvPr id="8260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s-ES" altLang="gl-ES" noProof="0" smtClean="0"/>
              <a:t>Haga clic para modificar el estilo de subtítulo del patrón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34BD1-3F10-4B1E-97EC-280C99276B0A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9958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6BB49-5E06-4736-B978-A8A630101EF9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420962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FF9C6-CD7D-4163-AAF3-E3C89113D7FF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04398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3C8E5-05C7-4A27-BDF6-970586A9BCE1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02649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8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9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D92EC-B712-4AFA-AB8D-2EABF00A1742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711243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03A75-7DA0-4E67-8CBD-B253270B49E4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96467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BF83E-123C-4891-AF10-E611D5029ECB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43461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21418-A7F1-4626-93B6-9D597AA94439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43323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gl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F5A57-444B-48E0-A20C-648DC4766D13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63349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8E7A9-6233-4B2B-B2FC-4FE72498F8F0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4019908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BDAFA-8CAD-4FFE-AFCB-E2FC3BD9D7B6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48488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Marcador de imágenes en línea 3"/>
          <p:cNvSpPr>
            <a:spLocks noGrp="1"/>
          </p:cNvSpPr>
          <p:nvPr>
            <p:ph type="clipArt"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/>
          <a:p>
            <a:pPr lvl="0"/>
            <a:endParaRPr lang="gl-ES" noProof="0" smtClean="0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13BF6-45C1-42C8-8AAD-2A55AA5D5243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2117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imágenes en línea 2"/>
          <p:cNvSpPr>
            <a:spLocks noGrp="1"/>
          </p:cNvSpPr>
          <p:nvPr>
            <p:ph type="clipArt"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/>
          <a:p>
            <a:pPr lvl="0"/>
            <a:endParaRPr lang="gl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104AD-9316-4B14-A0FF-CD8EEDE65291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858365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912813" y="1905000"/>
            <a:ext cx="8110537" cy="20193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912813" y="4076700"/>
            <a:ext cx="8110537" cy="20193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06B5F-CBED-475E-9084-745891B554DB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6341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8110537" cy="20193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912813" y="4076700"/>
            <a:ext cx="8110537" cy="20193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EAB58-14B5-498B-B167-82DE88CA226A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83344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1032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33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34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35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36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37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38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39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0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1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2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3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4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5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6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7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8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49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0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1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2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3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4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5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6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7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8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59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0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1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2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3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4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5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6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7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8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69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0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1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2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3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4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5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6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7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8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79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0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1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2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3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4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5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6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7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8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89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1090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2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3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  <p:sp>
          <p:nvSpPr>
            <p:cNvPr id="4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gl-ES" altLang="gl-ES" smtClean="0"/>
            </a:p>
          </p:txBody>
        </p:sp>
      </p:grpSp>
      <p:sp>
        <p:nvSpPr>
          <p:cNvPr id="1027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s-ES" altLang="gl-ES" smtClean="0"/>
              <a:t>Haga clic para modificar el estilo de título del patrón</a:t>
            </a:r>
          </a:p>
        </p:txBody>
      </p:sp>
      <p:sp>
        <p:nvSpPr>
          <p:cNvPr id="1028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gl-ES" smtClean="0"/>
              <a:t>Haga clic para modificar el estilo de texto del patrón</a:t>
            </a:r>
          </a:p>
          <a:p>
            <a:pPr lvl="1"/>
            <a:r>
              <a:rPr lang="es-ES" altLang="gl-ES" smtClean="0"/>
              <a:t>Segundo nivel</a:t>
            </a:r>
          </a:p>
          <a:p>
            <a:pPr lvl="2"/>
            <a:r>
              <a:rPr lang="es-ES" altLang="gl-ES" smtClean="0"/>
              <a:t>Tercer nivel</a:t>
            </a:r>
          </a:p>
          <a:p>
            <a:pPr lvl="3"/>
            <a:r>
              <a:rPr lang="es-ES" altLang="gl-ES" smtClean="0"/>
              <a:t>Cuarto nivel</a:t>
            </a:r>
          </a:p>
          <a:p>
            <a:pPr lvl="4"/>
            <a:r>
              <a:rPr lang="es-ES" altLang="gl-ES" smtClean="0"/>
              <a:t>Quinto nivel</a:t>
            </a:r>
          </a:p>
        </p:txBody>
      </p:sp>
      <p:sp>
        <p:nvSpPr>
          <p:cNvPr id="1091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1092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1093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507731D-9C62-4378-954A-72A1B56D0BC5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  <a:cs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gl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779463" y="1390115"/>
            <a:ext cx="7678737" cy="1138773"/>
          </a:xfrm>
        </p:spPr>
        <p:txBody>
          <a:bodyPr/>
          <a:lstStyle/>
          <a:p>
            <a:pPr eaLnBrk="1" hangingPunct="1"/>
            <a:r>
              <a:rPr lang="gl-ES" altLang="gl-ES" dirty="0" smtClean="0"/>
              <a:t>A cer</a:t>
            </a:r>
            <a:r>
              <a:rPr lang="gl-ES" altLang="gl-ES" dirty="0" smtClean="0">
                <a:latin typeface="Times New Roman" panose="02020603050405020304" pitchFamily="18" charset="0"/>
              </a:rPr>
              <a:t>á</a:t>
            </a:r>
            <a:r>
              <a:rPr lang="gl-ES" altLang="gl-ES" dirty="0" smtClean="0"/>
              <a:t>mica romana</a:t>
            </a:r>
            <a:br>
              <a:rPr lang="gl-ES" altLang="gl-ES" dirty="0" smtClean="0"/>
            </a:br>
            <a:r>
              <a:rPr lang="gl-ES" altLang="gl-ES" sz="2400" dirty="0" smtClean="0"/>
              <a:t>Verniz negro, </a:t>
            </a:r>
            <a:r>
              <a:rPr lang="gl-ES" altLang="gl-ES" sz="2400"/>
              <a:t>C</a:t>
            </a:r>
            <a:r>
              <a:rPr lang="gl-ES" altLang="gl-ES" sz="2400" smtClean="0"/>
              <a:t>ampaniense</a:t>
            </a:r>
            <a:r>
              <a:rPr lang="gl-ES" altLang="gl-ES" sz="2400" dirty="0" smtClean="0"/>
              <a:t> </a:t>
            </a:r>
            <a:r>
              <a:rPr lang="gl-ES" altLang="gl-ES" sz="2400" dirty="0" smtClean="0"/>
              <a:t>e Terra </a:t>
            </a:r>
            <a:r>
              <a:rPr lang="gl-ES" altLang="gl-ES" sz="2400" dirty="0" err="1" smtClean="0"/>
              <a:t>Sigillata</a:t>
            </a:r>
            <a:endParaRPr lang="es-ES" altLang="gl-ES" sz="2400" dirty="0" smtClean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gl-ES" altLang="gl-ES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19400"/>
            <a:ext cx="46799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>
            <p:ph type="title"/>
          </p:nvPr>
        </p:nvSpPr>
        <p:spPr>
          <a:xfrm>
            <a:off x="871538" y="858838"/>
            <a:ext cx="8162925" cy="7635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Índice</a:t>
            </a:r>
          </a:p>
        </p:txBody>
      </p:sp>
      <p:sp>
        <p:nvSpPr>
          <p:cNvPr id="5123" name="Rectangle 2"/>
          <p:cNvSpPr>
            <a:spLocks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741363" lvl="1" indent="-284163">
              <a:spcBef>
                <a:spcPts val="700"/>
              </a:spcBef>
              <a:buClr>
                <a:srgbClr val="9A0000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Cerámicas de verniz negro e campanienses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Grupo de pequenas estampillas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Campaniense A, B e C</a:t>
            </a:r>
          </a:p>
          <a:p>
            <a:pPr marL="741363" lvl="1" indent="-284163">
              <a:spcBef>
                <a:spcPts val="700"/>
              </a:spcBef>
              <a:buClr>
                <a:srgbClr val="9A0000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Terra Sigillata: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Itálica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Gálica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Hispánica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Africana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Hispánica tardía</a:t>
            </a:r>
          </a:p>
          <a:p>
            <a:pPr marL="1141413" lvl="2" indent="-227013">
              <a:spcBef>
                <a:spcPts val="600"/>
              </a:spcBef>
              <a:buClr>
                <a:srgbClr val="003366"/>
              </a:buClr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Gálica tardía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862013"/>
            <a:ext cx="8162925" cy="762000"/>
          </a:xfrm>
        </p:spPr>
        <p:txBody>
          <a:bodyPr/>
          <a:lstStyle/>
          <a:p>
            <a:pPr eaLnBrk="1" hangingPunct="1"/>
            <a:r>
              <a:rPr lang="gl-ES" altLang="gl-ES" smtClean="0"/>
              <a:t>Clasificaci</a:t>
            </a:r>
            <a:r>
              <a:rPr lang="gl-ES" altLang="gl-ES" smtClean="0">
                <a:latin typeface="Times New Roman" panose="02020603050405020304" pitchFamily="18" charset="0"/>
              </a:rPr>
              <a:t>ó</a:t>
            </a:r>
            <a:r>
              <a:rPr lang="gl-ES" altLang="gl-ES" smtClean="0"/>
              <a:t>n funcional</a:t>
            </a:r>
            <a:endParaRPr lang="es-ES" altLang="gl-E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2813" y="1905000"/>
            <a:ext cx="3975100" cy="4191000"/>
          </a:xfrm>
        </p:spPr>
        <p:txBody>
          <a:bodyPr/>
          <a:lstStyle/>
          <a:p>
            <a:pPr eaLnBrk="1" hangingPunct="1"/>
            <a:r>
              <a:rPr lang="gl-ES" altLang="gl-ES" sz="2800" smtClean="0"/>
              <a:t>Menaxe de mesa</a:t>
            </a:r>
          </a:p>
          <a:p>
            <a:pPr eaLnBrk="1" hangingPunct="1"/>
            <a:r>
              <a:rPr lang="gl-ES" altLang="gl-ES" sz="2800" smtClean="0"/>
              <a:t>Menaxe de coci</a:t>
            </a:r>
            <a:r>
              <a:rPr lang="gl-ES" altLang="gl-ES" sz="2800" smtClean="0">
                <a:latin typeface="Times New Roman" panose="02020603050405020304" pitchFamily="18" charset="0"/>
              </a:rPr>
              <a:t>ñ</a:t>
            </a:r>
            <a:r>
              <a:rPr lang="gl-ES" altLang="gl-ES" sz="2800" smtClean="0"/>
              <a:t>a e despensa</a:t>
            </a:r>
          </a:p>
          <a:p>
            <a:pPr eaLnBrk="1" hangingPunct="1"/>
            <a:r>
              <a:rPr lang="gl-ES" altLang="gl-ES" sz="2800" smtClean="0"/>
              <a:t>Grandes contedores e recipientes de transporte</a:t>
            </a:r>
          </a:p>
          <a:p>
            <a:pPr eaLnBrk="1" hangingPunct="1"/>
            <a:endParaRPr lang="es-ES" altLang="gl-ES" sz="2800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0" y="1905000"/>
            <a:ext cx="39751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Recipientes auxiliares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Instrumentos para a preparaci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 de substancias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Obxectos de iluminaci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Obxectos de diversa utilidade</a:t>
            </a:r>
            <a:endParaRPr lang="es-ES" altLang="gl-ES" sz="28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92088"/>
            <a:ext cx="3700462" cy="1431925"/>
          </a:xfrm>
        </p:spPr>
        <p:txBody>
          <a:bodyPr/>
          <a:lstStyle/>
          <a:p>
            <a:pPr algn="ctr" eaLnBrk="1" hangingPunct="1"/>
            <a:r>
              <a:rPr lang="gl-ES" altLang="gl-ES" smtClean="0"/>
              <a:t>Menaxe de mesa</a:t>
            </a:r>
            <a:endParaRPr lang="es-ES" altLang="gl-E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828800"/>
            <a:ext cx="3733800" cy="1371600"/>
          </a:xfrm>
          <a:solidFill>
            <a:srgbClr val="808080">
              <a:alpha val="50195"/>
            </a:srgbClr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2800" smtClean="0"/>
              <a:t>	Pratos, tazas ou escudelas, vasos, xerros, botellas</a:t>
            </a:r>
            <a:endParaRPr lang="es-ES" altLang="gl-ES" sz="2800" smtClean="0"/>
          </a:p>
        </p:txBody>
      </p:sp>
      <p:pic>
        <p:nvPicPr>
          <p:cNvPr id="819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41675"/>
            <a:ext cx="1971675" cy="163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913438"/>
            <a:ext cx="24384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3350"/>
            <a:ext cx="1641475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76600"/>
            <a:ext cx="1570038" cy="184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867400"/>
            <a:ext cx="35052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513388"/>
            <a:ext cx="2000250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76600"/>
            <a:ext cx="1558925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2913"/>
            <a:ext cx="1887538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2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505075"/>
            <a:ext cx="1581150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05" name="Text Box 24"/>
          <p:cNvSpPr txBox="1">
            <a:spLocks noChangeArrowheads="1"/>
          </p:cNvSpPr>
          <p:nvPr/>
        </p:nvSpPr>
        <p:spPr bwMode="auto">
          <a:xfrm>
            <a:off x="6324600" y="48006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2400"/>
              <a:t>botellas</a:t>
            </a:r>
            <a:endParaRPr lang="es-ES" altLang="gl-ES" sz="2400"/>
          </a:p>
        </p:txBody>
      </p:sp>
      <p:sp>
        <p:nvSpPr>
          <p:cNvPr id="8206" name="Text Box 25"/>
          <p:cNvSpPr txBox="1">
            <a:spLocks noChangeArrowheads="1"/>
          </p:cNvSpPr>
          <p:nvPr/>
        </p:nvSpPr>
        <p:spPr bwMode="auto">
          <a:xfrm>
            <a:off x="3200400" y="640080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2400"/>
              <a:t>pratos</a:t>
            </a:r>
            <a:endParaRPr lang="es-ES" altLang="gl-ES" sz="2400"/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7315200" y="6400800"/>
            <a:ext cx="830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2400"/>
              <a:t>taza</a:t>
            </a:r>
            <a:endParaRPr lang="es-ES" altLang="gl-ES" sz="2400"/>
          </a:p>
        </p:txBody>
      </p:sp>
      <p:sp>
        <p:nvSpPr>
          <p:cNvPr id="8208" name="Text Box 27"/>
          <p:cNvSpPr txBox="1">
            <a:spLocks noChangeArrowheads="1"/>
          </p:cNvSpPr>
          <p:nvPr/>
        </p:nvSpPr>
        <p:spPr bwMode="auto">
          <a:xfrm>
            <a:off x="2057400" y="5105400"/>
            <a:ext cx="1150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2400"/>
              <a:t>xerros</a:t>
            </a:r>
            <a:endParaRPr lang="es-ES" altLang="gl-E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3"/>
          <p:cNvSpPr>
            <a:spLocks noGrp="1" noChangeArrowheads="1"/>
          </p:cNvSpPr>
          <p:nvPr>
            <p:ph type="title"/>
          </p:nvPr>
        </p:nvSpPr>
        <p:spPr>
          <a:xfrm>
            <a:off x="871538" y="862013"/>
            <a:ext cx="8162925" cy="762000"/>
          </a:xfrm>
        </p:spPr>
        <p:txBody>
          <a:bodyPr/>
          <a:lstStyle/>
          <a:p>
            <a:pPr eaLnBrk="1" hangingPunct="1"/>
            <a:r>
              <a:rPr lang="gl-ES" altLang="gl-ES" smtClean="0"/>
              <a:t>Tipolox</a:t>
            </a:r>
            <a:r>
              <a:rPr lang="gl-ES" altLang="gl-ES" smtClean="0">
                <a:latin typeface="Times New Roman" panose="02020603050405020304" pitchFamily="18" charset="0"/>
              </a:rPr>
              <a:t>í</a:t>
            </a:r>
            <a:r>
              <a:rPr lang="gl-ES" altLang="gl-ES" smtClean="0"/>
              <a:t>as / Clasificaci</a:t>
            </a:r>
            <a:r>
              <a:rPr lang="gl-ES" altLang="gl-ES" smtClean="0">
                <a:latin typeface="Times New Roman" panose="02020603050405020304" pitchFamily="18" charset="0"/>
              </a:rPr>
              <a:t>ó</a:t>
            </a:r>
            <a:r>
              <a:rPr lang="gl-ES" altLang="gl-ES" smtClean="0"/>
              <a:t>n</a:t>
            </a:r>
            <a:endParaRPr lang="es-ES" altLang="gl-ES" smtClean="0"/>
          </a:p>
        </p:txBody>
      </p:sp>
      <p:sp>
        <p:nvSpPr>
          <p:cNvPr id="10243" name="Rectangle 2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SzTx/>
              <a:buFont typeface="Wingdings" panose="05000000000000000000" pitchFamily="2" charset="2"/>
              <a:buChar char="§"/>
            </a:pPr>
            <a:r>
              <a:rPr lang="gl-ES" altLang="gl-ES" sz="2400" smtClean="0"/>
              <a:t>Cer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micas de verniz negro e campanienses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gl-ES" altLang="gl-ES" sz="2000" smtClean="0"/>
              <a:t>Grupo de pequenas estampillas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gl-ES" altLang="gl-ES" sz="2000" smtClean="0"/>
              <a:t>Campaniense A, B e C</a:t>
            </a:r>
          </a:p>
          <a:p>
            <a:pPr lvl="1">
              <a:buSzTx/>
              <a:buFont typeface="Wingdings" panose="05000000000000000000" pitchFamily="2" charset="2"/>
              <a:buChar char="§"/>
            </a:pPr>
            <a:r>
              <a:rPr lang="gl-ES" altLang="gl-ES" sz="2400" smtClean="0"/>
              <a:t>Terra Sigillata: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gl-ES" altLang="gl-ES" sz="2000" smtClean="0"/>
              <a:t>It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lica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gl-ES" altLang="gl-ES" sz="2000" smtClean="0"/>
              <a:t>G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lica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gl-ES" altLang="gl-ES" sz="2000" smtClean="0"/>
              <a:t>Hisp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nica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gl-ES" altLang="gl-ES" sz="2000" smtClean="0"/>
              <a:t>Africana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gl-ES" altLang="gl-ES" sz="2000" smtClean="0"/>
              <a:t>Hisp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nica tard</a:t>
            </a:r>
            <a:r>
              <a:rPr lang="gl-ES" altLang="gl-ES" sz="2000" smtClean="0">
                <a:latin typeface="Times New Roman" panose="02020603050405020304" pitchFamily="18" charset="0"/>
              </a:rPr>
              <a:t>í</a:t>
            </a:r>
            <a:r>
              <a:rPr lang="gl-ES" altLang="gl-ES" sz="2000" smtClean="0"/>
              <a:t>a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gl-ES" altLang="gl-ES" sz="2000" smtClean="0"/>
              <a:t>G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lica tard</a:t>
            </a:r>
            <a:r>
              <a:rPr lang="gl-ES" altLang="gl-ES" sz="2000" smtClean="0">
                <a:latin typeface="Times New Roman" panose="02020603050405020304" pitchFamily="18" charset="0"/>
              </a:rPr>
              <a:t>í</a:t>
            </a:r>
            <a:r>
              <a:rPr lang="gl-ES" altLang="gl-ES" sz="2000" smtClean="0"/>
              <a:t>a</a:t>
            </a:r>
            <a:endParaRPr lang="es-ES" altLang="gl-ES" sz="16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 smtClean="0"/>
              <a:t>Cer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micas de verniz negro e campanienses </a:t>
            </a:r>
            <a:r>
              <a:rPr lang="gl-ES" altLang="gl-ES" sz="2000" smtClean="0"/>
              <a:t>(fins s.IV-mediados s.I a.C.)</a:t>
            </a:r>
            <a:endParaRPr lang="es-ES" altLang="gl-ES" sz="20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gl-ES" altLang="gl-ES" smtClean="0"/>
              <a:t>Cer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mica it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lica, fina e de forte influencia hel</a:t>
            </a:r>
            <a:r>
              <a:rPr lang="gl-ES" altLang="gl-ES" smtClean="0">
                <a:latin typeface="Times New Roman" panose="02020603050405020304" pitchFamily="18" charset="0"/>
              </a:rPr>
              <a:t>é</a:t>
            </a:r>
            <a:r>
              <a:rPr lang="gl-ES" altLang="gl-ES" smtClean="0"/>
              <a:t>nica.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00400"/>
            <a:ext cx="4686300" cy="306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8348663" cy="1585913"/>
          </a:xfrm>
        </p:spPr>
        <p:txBody>
          <a:bodyPr/>
          <a:lstStyle/>
          <a:p>
            <a:pPr eaLnBrk="1" hangingPunct="1"/>
            <a:r>
              <a:rPr lang="gl-ES" altLang="gl-ES" sz="4000" b="1" smtClean="0"/>
              <a:t>Grupo de pequenas estampillas </a:t>
            </a:r>
            <a:br>
              <a:rPr lang="gl-ES" altLang="gl-ES" sz="4000" b="1" smtClean="0"/>
            </a:br>
            <a:r>
              <a:rPr lang="gl-ES" altLang="gl-ES" sz="1800" smtClean="0"/>
              <a:t>(o m</a:t>
            </a:r>
            <a:r>
              <a:rPr lang="gl-ES" altLang="gl-ES" sz="1800" smtClean="0">
                <a:latin typeface="Times New Roman" panose="02020603050405020304" pitchFamily="18" charset="0"/>
              </a:rPr>
              <a:t>á</a:t>
            </a:r>
            <a:r>
              <a:rPr lang="gl-ES" altLang="gl-ES" sz="1800" smtClean="0"/>
              <a:t>is antigo: segunda metade s.IV-mediados s.III)</a:t>
            </a:r>
            <a:endParaRPr lang="es-ES" altLang="gl-ES" sz="1800" smtClean="0"/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12813" y="1905000"/>
            <a:ext cx="3978275" cy="4572000"/>
          </a:xfrm>
        </p:spPr>
        <p:txBody>
          <a:bodyPr/>
          <a:lstStyle/>
          <a:p>
            <a:pPr eaLnBrk="1" hangingPunct="1"/>
            <a:r>
              <a:rPr lang="gl-ES" altLang="gl-ES" sz="2000" smtClean="0"/>
              <a:t>Formas predominantes: cuncos, copas sen asas e 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podas con estampillas no fondo interior. </a:t>
            </a:r>
          </a:p>
          <a:p>
            <a:pPr eaLnBrk="1" hangingPunct="1"/>
            <a:r>
              <a:rPr lang="gl-ES" altLang="gl-ES" sz="2000" smtClean="0"/>
              <a:t>Pasta beis ou alaranxada con recubrimento negro brillante.</a:t>
            </a:r>
          </a:p>
          <a:p>
            <a:pPr eaLnBrk="1" hangingPunct="1"/>
            <a:r>
              <a:rPr lang="gl-ES" altLang="gl-ES" sz="2000" smtClean="0"/>
              <a:t>Difusi</a:t>
            </a:r>
            <a:r>
              <a:rPr lang="gl-ES" altLang="gl-ES" sz="2000" smtClean="0">
                <a:latin typeface="Times New Roman" panose="02020603050405020304" pitchFamily="18" charset="0"/>
              </a:rPr>
              <a:t>ó</a:t>
            </a:r>
            <a:r>
              <a:rPr lang="gl-ES" altLang="gl-ES" sz="2000" smtClean="0"/>
              <a:t>n costeira entre asentamentos coloniais de orixe grega no Mediterr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neo occidental.</a:t>
            </a:r>
            <a:endParaRPr lang="es-ES" altLang="gl-ES" sz="2000" smtClean="0"/>
          </a:p>
        </p:txBody>
      </p:sp>
      <p:pic>
        <p:nvPicPr>
          <p:cNvPr id="14340" name="Picture 3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652963" y="6172200"/>
            <a:ext cx="44910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1800"/>
              <a:t>P</a:t>
            </a:r>
            <a:r>
              <a:rPr lang="gl-ES" altLang="gl-ES" sz="1800">
                <a:latin typeface="Times New Roman" panose="02020603050405020304" pitchFamily="18" charset="0"/>
              </a:rPr>
              <a:t>á</a:t>
            </a:r>
            <a:r>
              <a:rPr lang="gl-ES" altLang="gl-ES" sz="1800"/>
              <a:t>tera de Ampurias con 4 estampillas</a:t>
            </a:r>
            <a:endParaRPr lang="es-ES" altLang="gl-E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96875"/>
            <a:ext cx="4386263" cy="1066800"/>
          </a:xfrm>
        </p:spPr>
        <p:txBody>
          <a:bodyPr/>
          <a:lstStyle/>
          <a:p>
            <a:pPr eaLnBrk="1" hangingPunct="1"/>
            <a:r>
              <a:rPr lang="gl-ES" altLang="gl-ES" sz="4000" smtClean="0"/>
              <a:t>Campaniense </a:t>
            </a:r>
            <a:r>
              <a:rPr lang="gl-ES" altLang="gl-ES" sz="4000" b="1" smtClean="0"/>
              <a:t>A </a:t>
            </a:r>
            <a:r>
              <a:rPr lang="gl-ES" altLang="gl-ES" sz="2400" smtClean="0"/>
              <a:t>(s. IV </a:t>
            </a:r>
            <a:r>
              <a:rPr lang="gl-ES" altLang="gl-ES" sz="2400" smtClean="0">
                <a:latin typeface="Times New Roman" panose="02020603050405020304" pitchFamily="18" charset="0"/>
              </a:rPr>
              <a:t>–</a:t>
            </a:r>
            <a:r>
              <a:rPr lang="gl-ES" altLang="gl-ES" sz="2400" smtClean="0"/>
              <a:t>mediados s.I a.C.)</a:t>
            </a:r>
            <a:endParaRPr lang="es-ES" altLang="gl-ES" sz="2400" smtClean="0"/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800225"/>
            <a:ext cx="3429000" cy="4911725"/>
          </a:xfr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Produci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 da illa de Ischia e Golfo de N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poles.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Formas: prato de pescado, cuncos profundos sen p</a:t>
            </a:r>
            <a:r>
              <a:rPr lang="gl-ES" altLang="gl-ES" sz="2400" smtClean="0">
                <a:latin typeface="Times New Roman" panose="02020603050405020304" pitchFamily="18" charset="0"/>
              </a:rPr>
              <a:t>é</a:t>
            </a:r>
            <a:r>
              <a:rPr lang="gl-ES" altLang="gl-ES" sz="2400" smtClean="0"/>
              <a:t>, pateras planas e profundas.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Pastas roxizas ou pardo-roxizas.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Recubrimento de verniz negro met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lico, brillante e iridiscente.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28600"/>
            <a:ext cx="3521075" cy="2297113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1536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5219700" cy="254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6" name="Rectangle 10"/>
          <p:cNvSpPr>
            <a:spLocks noChangeArrowheads="1"/>
          </p:cNvSpPr>
          <p:nvPr/>
        </p:nvSpPr>
        <p:spPr bwMode="auto">
          <a:xfrm>
            <a:off x="3733800" y="5181600"/>
            <a:ext cx="5257800" cy="158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gl-ES" altLang="gl-ES" sz="2400"/>
              <a:t> Pode presentar decoraci</a:t>
            </a:r>
            <a:r>
              <a:rPr lang="gl-ES" altLang="gl-ES" sz="2400">
                <a:latin typeface="Times New Roman" panose="02020603050405020304" pitchFamily="18" charset="0"/>
              </a:rPr>
              <a:t>ó</a:t>
            </a:r>
            <a:r>
              <a:rPr lang="gl-ES" altLang="gl-ES" sz="2400"/>
              <a:t>n impresa, pintada e incisa.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gl-ES" altLang="gl-ES" sz="2400"/>
              <a:t> Difusi</a:t>
            </a:r>
            <a:r>
              <a:rPr lang="gl-ES" altLang="gl-ES" sz="2400">
                <a:latin typeface="Times New Roman" panose="02020603050405020304" pitchFamily="18" charset="0"/>
              </a:rPr>
              <a:t>ó</a:t>
            </a:r>
            <a:r>
              <a:rPr lang="gl-ES" altLang="gl-ES" sz="2400"/>
              <a:t>n polo Mediterr</a:t>
            </a:r>
            <a:r>
              <a:rPr lang="gl-ES" altLang="gl-ES" sz="2400">
                <a:latin typeface="Times New Roman" panose="02020603050405020304" pitchFamily="18" charset="0"/>
              </a:rPr>
              <a:t>á</a:t>
            </a:r>
            <a:r>
              <a:rPr lang="gl-ES" altLang="gl-ES" sz="2400"/>
              <a:t>neo Central e Occidental.</a:t>
            </a:r>
            <a:endParaRPr lang="es-ES" altLang="gl-E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514600"/>
            <a:ext cx="3978275" cy="4191000"/>
          </a:xfrm>
        </p:spPr>
      </p:pic>
      <p:sp>
        <p:nvSpPr>
          <p:cNvPr id="1638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05000"/>
            <a:ext cx="445135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Diferentes talleres it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licos co mesmo repertorio a partir de tradici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 etruscas.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Formas: p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teras e pratos de p</a:t>
            </a:r>
            <a:r>
              <a:rPr lang="gl-ES" altLang="gl-ES" sz="2400" smtClean="0">
                <a:latin typeface="Times New Roman" panose="02020603050405020304" pitchFamily="18" charset="0"/>
              </a:rPr>
              <a:t>é</a:t>
            </a:r>
            <a:r>
              <a:rPr lang="gl-ES" altLang="gl-ES" sz="2400" smtClean="0"/>
              <a:t>s anulares elevados.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Ocasionalmente decoraci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 impresa.</a:t>
            </a:r>
            <a:endParaRPr lang="es-ES" altLang="gl-ES" sz="2400" smtClean="0"/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Pasta clara, beis ou rosada e verniz negro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Difusi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 pola P</a:t>
            </a:r>
            <a:r>
              <a:rPr lang="gl-ES" altLang="gl-ES" sz="2400" smtClean="0">
                <a:latin typeface="Times New Roman" panose="02020603050405020304" pitchFamily="18" charset="0"/>
              </a:rPr>
              <a:t>ª</a:t>
            </a:r>
            <a:r>
              <a:rPr lang="gl-ES" altLang="gl-ES" sz="2400" smtClean="0"/>
              <a:t> Ib</a:t>
            </a:r>
            <a:r>
              <a:rPr lang="gl-ES" altLang="gl-ES" sz="2400" smtClean="0">
                <a:latin typeface="Times New Roman" panose="02020603050405020304" pitchFamily="18" charset="0"/>
              </a:rPr>
              <a:t>é</a:t>
            </a:r>
            <a:r>
              <a:rPr lang="gl-ES" altLang="gl-ES" sz="2400" smtClean="0"/>
              <a:t>rica, Galia e N de 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frica</a:t>
            </a:r>
          </a:p>
        </p:txBody>
      </p:sp>
      <p:sp>
        <p:nvSpPr>
          <p:cNvPr id="16388" name="Rectangle 5"/>
          <p:cNvSpPr>
            <a:spLocks noGrp="1" noChangeArrowheads="1"/>
          </p:cNvSpPr>
          <p:nvPr>
            <p:ph type="title"/>
          </p:nvPr>
        </p:nvSpPr>
        <p:spPr>
          <a:xfrm>
            <a:off x="4953000" y="312738"/>
            <a:ext cx="4081463" cy="1311275"/>
          </a:xfrm>
          <a:noFill/>
        </p:spPr>
        <p:txBody>
          <a:bodyPr/>
          <a:lstStyle/>
          <a:p>
            <a:pPr eaLnBrk="1" hangingPunct="1"/>
            <a:r>
              <a:rPr lang="gl-ES" altLang="gl-ES" sz="4000" smtClean="0"/>
              <a:t>Campaniense </a:t>
            </a:r>
            <a:r>
              <a:rPr lang="gl-ES" altLang="gl-ES" sz="4000" b="1" smtClean="0"/>
              <a:t>B </a:t>
            </a:r>
            <a:r>
              <a:rPr lang="gl-ES" altLang="gl-ES" sz="2400" smtClean="0"/>
              <a:t>(mediados s.II a.C.)</a:t>
            </a:r>
            <a:endParaRPr lang="es-ES" altLang="gl-ES" sz="2400" smtClean="0"/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2971800" cy="205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4800"/>
            <a:ext cx="13589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1" name="Line 6"/>
          <p:cNvSpPr>
            <a:spLocks noChangeShapeType="1"/>
          </p:cNvSpPr>
          <p:nvPr/>
        </p:nvSpPr>
        <p:spPr bwMode="auto">
          <a:xfrm flipH="1">
            <a:off x="3779838" y="3933825"/>
            <a:ext cx="1173162" cy="1008063"/>
          </a:xfrm>
          <a:prstGeom prst="line">
            <a:avLst/>
          </a:prstGeom>
          <a:noFill/>
          <a:ln w="25560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gl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fecha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E0E4BA-954C-4997-AF5A-9BE951BCDCBC}" type="datetime1">
              <a:rPr lang="gl-ES" altLang="gl-E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20/04/2020</a:t>
            </a:fld>
            <a:endParaRPr lang="gl-ES" altLang="gl-ES" sz="1400" smtClean="0"/>
          </a:p>
        </p:txBody>
      </p:sp>
      <p:sp>
        <p:nvSpPr>
          <p:cNvPr id="17411" name="Rectangle 1"/>
          <p:cNvSpPr>
            <a:spLocks noChangeArrowheads="1"/>
          </p:cNvSpPr>
          <p:nvPr>
            <p:ph type="title"/>
          </p:nvPr>
        </p:nvSpPr>
        <p:spPr>
          <a:xfrm>
            <a:off x="871538" y="858838"/>
            <a:ext cx="8162925" cy="7635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gl-ES" altLang="gl-ES" sz="4000" smtClean="0">
                <a:latin typeface="Tahoma" panose="020B0604030504040204" pitchFamily="34" charset="0"/>
              </a:rPr>
              <a:t>Campaniense </a:t>
            </a:r>
            <a:r>
              <a:rPr lang="gl-ES" altLang="gl-ES" sz="4000" b="1" smtClean="0">
                <a:latin typeface="Tahoma" panose="020B0604030504040204" pitchFamily="34" charset="0"/>
              </a:rPr>
              <a:t>C</a:t>
            </a:r>
            <a:r>
              <a:rPr lang="gl-ES" altLang="gl-ES" smtClean="0">
                <a:latin typeface="Tahoma" panose="020B0604030504040204" pitchFamily="34" charset="0"/>
              </a:rPr>
              <a:t> </a:t>
            </a:r>
            <a:r>
              <a:rPr lang="gl-ES" altLang="gl-ES" sz="2800" smtClean="0">
                <a:latin typeface="Tahoma" panose="020B0604030504040204" pitchFamily="34" charset="0"/>
              </a:rPr>
              <a:t>(150-50 a.C.)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397827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3" name="Rectangle 3"/>
          <p:cNvSpPr>
            <a:spLocks noChangeArrowheads="1"/>
          </p:cNvSpPr>
          <p:nvPr>
            <p:ph type="body" idx="1"/>
          </p:nvPr>
        </p:nvSpPr>
        <p:spPr>
          <a:xfrm>
            <a:off x="4572000" y="1905000"/>
            <a:ext cx="4451350" cy="4572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341313" indent="-341313" eaLnBrk="1" hangingPunct="1">
              <a:spcBef>
                <a:spcPts val="500"/>
              </a:spcBef>
              <a:buClr>
                <a:srgbClr val="9A0000"/>
              </a:buClr>
              <a:buFont typeface="Wingdings" panose="05000000000000000000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z="2000" smtClean="0">
                <a:solidFill>
                  <a:srgbClr val="000000"/>
                </a:solidFill>
                <a:latin typeface="Tahoma" panose="020B0604030504040204" pitchFamily="34" charset="0"/>
              </a:rPr>
              <a:t>Oficinas da área de Siracusa (Sicilia)</a:t>
            </a:r>
          </a:p>
          <a:p>
            <a:pPr marL="341313" indent="-341313" eaLnBrk="1" hangingPunct="1">
              <a:spcBef>
                <a:spcPts val="500"/>
              </a:spcBef>
              <a:buClr>
                <a:srgbClr val="9A0000"/>
              </a:buClr>
              <a:buFont typeface="Wingdings" panose="05000000000000000000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z="2000" smtClean="0">
                <a:solidFill>
                  <a:srgbClr val="000000"/>
                </a:solidFill>
                <a:latin typeface="Tahoma" panose="020B0604030504040204" pitchFamily="34" charset="0"/>
              </a:rPr>
              <a:t>Formas: repertorio formal pobre, de pratos e páteras inspirados en Campaniense B.</a:t>
            </a:r>
          </a:p>
          <a:p>
            <a:pPr marL="341313" indent="-341313" eaLnBrk="1" hangingPunct="1">
              <a:spcBef>
                <a:spcPts val="500"/>
              </a:spcBef>
              <a:buClr>
                <a:srgbClr val="9A0000"/>
              </a:buClr>
              <a:buFont typeface="Wingdings" panose="05000000000000000000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z="2000" smtClean="0">
                <a:solidFill>
                  <a:srgbClr val="000000"/>
                </a:solidFill>
                <a:latin typeface="Tahoma" panose="020B0604030504040204" pitchFamily="34" charset="0"/>
              </a:rPr>
              <a:t>Poden presentar decoración de pares de círculos incisos, sós ou en combinación con bandas de estrías, ou estampillas en forma de palmeta ou losanxe no fondo interior.</a:t>
            </a:r>
          </a:p>
          <a:p>
            <a:pPr marL="341313" indent="-341313" eaLnBrk="1" hangingPunct="1">
              <a:spcBef>
                <a:spcPts val="500"/>
              </a:spcBef>
              <a:buClr>
                <a:srgbClr val="9A0000"/>
              </a:buClr>
              <a:buFont typeface="Wingdings" panose="05000000000000000000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gl-ES" altLang="gl-ES" sz="2000" smtClean="0">
                <a:solidFill>
                  <a:srgbClr val="000000"/>
                </a:solidFill>
                <a:latin typeface="Tahoma" panose="020B0604030504040204" pitchFamily="34" charset="0"/>
              </a:rPr>
              <a:t>Difusión  por todo o Mediterráneo occidental e oriental ata Delos, S da Xermania, área atlántica marroquí.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71538" y="434975"/>
            <a:ext cx="8162925" cy="1189038"/>
          </a:xfrm>
        </p:spPr>
        <p:txBody>
          <a:bodyPr/>
          <a:lstStyle/>
          <a:p>
            <a:pPr eaLnBrk="1" hangingPunct="1"/>
            <a:r>
              <a:rPr lang="gl-ES" altLang="gl-ES" smtClean="0"/>
              <a:t>Terra Sigillata </a:t>
            </a:r>
            <a:br>
              <a:rPr lang="gl-ES" altLang="gl-ES" smtClean="0"/>
            </a:br>
            <a:r>
              <a:rPr lang="gl-ES" altLang="gl-ES" sz="2800" smtClean="0"/>
              <a:t>(aparece a mediados s.I a.C.)</a:t>
            </a:r>
            <a:endParaRPr lang="es-ES" altLang="gl-ES" sz="2800" smtClean="0"/>
          </a:p>
        </p:txBody>
      </p:sp>
      <p:pic>
        <p:nvPicPr>
          <p:cNvPr id="19459" name="Picture 1028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gl-ES" altLang="gl-E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05000"/>
            <a:ext cx="445135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 smtClean="0"/>
              <a:t>Cer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micas vermellas de acabado brillante.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 smtClean="0"/>
              <a:t>Recibe o seu nome da presenza de </a:t>
            </a:r>
            <a:r>
              <a:rPr lang="gl-ES" altLang="gl-ES" sz="2000" i="1" smtClean="0"/>
              <a:t>sigillum</a:t>
            </a:r>
            <a:r>
              <a:rPr lang="gl-ES" altLang="gl-ES" sz="2000" smtClean="0"/>
              <a:t>, o selo do fabricante no fondo das pezas (indicador cronol</a:t>
            </a:r>
            <a:r>
              <a:rPr lang="gl-ES" altLang="gl-ES" sz="2000" smtClean="0">
                <a:latin typeface="Times New Roman" panose="02020603050405020304" pitchFamily="18" charset="0"/>
              </a:rPr>
              <a:t>ó</a:t>
            </a:r>
            <a:r>
              <a:rPr lang="gl-ES" altLang="gl-ES" sz="2000" smtClean="0"/>
              <a:t>xico)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 smtClean="0"/>
              <a:t>Imponse sobre as cer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micas negras.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 smtClean="0"/>
              <a:t>Pervive durante todo o per</a:t>
            </a:r>
            <a:r>
              <a:rPr lang="gl-ES" altLang="gl-ES" sz="2000" smtClean="0">
                <a:latin typeface="Times New Roman" panose="02020603050405020304" pitchFamily="18" charset="0"/>
              </a:rPr>
              <a:t>í</a:t>
            </a:r>
            <a:r>
              <a:rPr lang="gl-ES" altLang="gl-ES" sz="2000" smtClean="0"/>
              <a:t>odo imperial.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 smtClean="0"/>
              <a:t>Expansi</a:t>
            </a:r>
            <a:r>
              <a:rPr lang="gl-ES" altLang="gl-ES" sz="2000" smtClean="0">
                <a:latin typeface="Times New Roman" panose="02020603050405020304" pitchFamily="18" charset="0"/>
              </a:rPr>
              <a:t>ó</a:t>
            </a:r>
            <a:r>
              <a:rPr lang="gl-ES" altLang="gl-ES" sz="2000" smtClean="0"/>
              <a:t>n por todo o occidente do Imperio.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 smtClean="0"/>
              <a:t>Aparici</a:t>
            </a:r>
            <a:r>
              <a:rPr lang="gl-ES" altLang="gl-ES" sz="2000" smtClean="0">
                <a:latin typeface="Times New Roman" panose="02020603050405020304" pitchFamily="18" charset="0"/>
              </a:rPr>
              <a:t>ó</a:t>
            </a:r>
            <a:r>
              <a:rPr lang="gl-ES" altLang="gl-ES" sz="2000" smtClean="0"/>
              <a:t>n de variantes locais (hisp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nicas, g</a:t>
            </a:r>
            <a:r>
              <a:rPr lang="gl-ES" altLang="gl-ES" sz="2000" smtClean="0">
                <a:latin typeface="Times New Roman" panose="02020603050405020304" pitchFamily="18" charset="0"/>
              </a:rPr>
              <a:t>á</a:t>
            </a:r>
            <a:r>
              <a:rPr lang="gl-ES" altLang="gl-ES" sz="2000" smtClean="0"/>
              <a:t>licas e africanas)</a:t>
            </a:r>
            <a:endParaRPr lang="es-ES" altLang="gl-ES" sz="2000" smtClean="0"/>
          </a:p>
        </p:txBody>
      </p:sp>
      <p:pic>
        <p:nvPicPr>
          <p:cNvPr id="20484" name="Picture 5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05000"/>
            <a:ext cx="3978275" cy="4191000"/>
          </a:xfrm>
          <a:noFill/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838200" y="6172200"/>
            <a:ext cx="317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2400"/>
              <a:t>Cer</a:t>
            </a:r>
            <a:r>
              <a:rPr lang="gl-ES" altLang="gl-ES" sz="2400">
                <a:latin typeface="Times New Roman" panose="02020603050405020304" pitchFamily="18" charset="0"/>
              </a:rPr>
              <a:t>á</a:t>
            </a:r>
            <a:r>
              <a:rPr lang="gl-ES" altLang="gl-ES" sz="2400"/>
              <a:t>mica de Arezzo</a:t>
            </a:r>
            <a:endParaRPr lang="es-ES" altLang="gl-E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2200"/>
            <a:ext cx="47625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3014662" cy="1311275"/>
          </a:xfrm>
        </p:spPr>
        <p:txBody>
          <a:bodyPr/>
          <a:lstStyle/>
          <a:p>
            <a:pPr eaLnBrk="1" hangingPunct="1"/>
            <a:r>
              <a:rPr lang="gl-ES" altLang="gl-ES" sz="4000" smtClean="0"/>
              <a:t>Marcas de </a:t>
            </a:r>
            <a:r>
              <a:rPr lang="gl-ES" altLang="gl-ES" sz="4000" i="1" smtClean="0"/>
              <a:t>sigillum</a:t>
            </a:r>
            <a:endParaRPr lang="es-ES" altLang="gl-ES" sz="4000" i="1" smtClean="0"/>
          </a:p>
        </p:txBody>
      </p:sp>
      <p:pic>
        <p:nvPicPr>
          <p:cNvPr id="21508" name="Picture 1027" descr="C:\Documents and Settings\Rousi\Mis documentos\UNED 2010-2011\Cultura Material MC\sigilla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0"/>
            <a:ext cx="4833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8162925" cy="1311275"/>
          </a:xfrm>
        </p:spPr>
        <p:txBody>
          <a:bodyPr/>
          <a:lstStyle/>
          <a:p>
            <a:pPr eaLnBrk="1" hangingPunct="1"/>
            <a:r>
              <a:rPr lang="gl-ES" altLang="gl-ES" smtClean="0"/>
              <a:t>Terra Sigillata It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lica </a:t>
            </a:r>
            <a:r>
              <a:rPr lang="gl-ES" altLang="gl-ES" sz="3600" smtClean="0"/>
              <a:t>(TSI)</a:t>
            </a:r>
            <a:br>
              <a:rPr lang="gl-ES" altLang="gl-ES" sz="3600" smtClean="0"/>
            </a:br>
            <a:r>
              <a:rPr lang="gl-ES" altLang="gl-ES" sz="3600" smtClean="0"/>
              <a:t> </a:t>
            </a:r>
            <a:r>
              <a:rPr lang="gl-ES" altLang="gl-ES" sz="3200" smtClean="0"/>
              <a:t>antiga Terra Sigillata Aretina)</a:t>
            </a:r>
            <a:endParaRPr lang="es-ES" altLang="gl-ES" smtClean="0"/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81200"/>
            <a:ext cx="4586288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1800" smtClean="0"/>
              <a:t>As primeiras xorden en territorio etrusco. Logo a s</a:t>
            </a:r>
            <a:r>
              <a:rPr lang="gl-ES" altLang="gl-ES" sz="1800" smtClean="0">
                <a:latin typeface="Times New Roman" panose="02020603050405020304" pitchFamily="18" charset="0"/>
              </a:rPr>
              <a:t>ú</a:t>
            </a:r>
            <a:r>
              <a:rPr lang="gl-ES" altLang="gl-ES" sz="1800" smtClean="0"/>
              <a:t>a produci</a:t>
            </a:r>
            <a:r>
              <a:rPr lang="gl-ES" altLang="gl-ES" sz="1800" smtClean="0">
                <a:latin typeface="Times New Roman" panose="02020603050405020304" pitchFamily="18" charset="0"/>
              </a:rPr>
              <a:t>ó</a:t>
            </a:r>
            <a:r>
              <a:rPr lang="gl-ES" altLang="gl-ES" sz="1800" smtClean="0"/>
              <a:t>n estendeuse cara a Puteoli (N</a:t>
            </a:r>
            <a:r>
              <a:rPr lang="gl-ES" altLang="gl-ES" sz="1800" smtClean="0">
                <a:latin typeface="Times New Roman" panose="02020603050405020304" pitchFamily="18" charset="0"/>
              </a:rPr>
              <a:t>á</a:t>
            </a:r>
            <a:r>
              <a:rPr lang="gl-ES" altLang="gl-ES" sz="1800" smtClean="0"/>
              <a:t>poles), Pisa e val do Po, tam</a:t>
            </a:r>
            <a:r>
              <a:rPr lang="gl-ES" altLang="gl-ES" sz="1800" smtClean="0">
                <a:latin typeface="Times New Roman" panose="02020603050405020304" pitchFamily="18" charset="0"/>
              </a:rPr>
              <a:t>é</a:t>
            </a:r>
            <a:r>
              <a:rPr lang="gl-ES" altLang="gl-ES" sz="1800" smtClean="0"/>
              <a:t>n a Galia e Hispania.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1800" smtClean="0"/>
              <a:t>Momento </a:t>
            </a:r>
            <a:r>
              <a:rPr lang="gl-ES" altLang="gl-ES" sz="1800" smtClean="0">
                <a:latin typeface="Times New Roman" panose="02020603050405020304" pitchFamily="18" charset="0"/>
              </a:rPr>
              <a:t>á</a:t>
            </a:r>
            <a:r>
              <a:rPr lang="gl-ES" altLang="gl-ES" sz="1800" smtClean="0"/>
              <a:t>lxido entre 50 a.C.-fin reinado de Augusto (ano 14 d.C.)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1800" smtClean="0"/>
              <a:t>Pasta rosa salm</a:t>
            </a:r>
            <a:r>
              <a:rPr lang="gl-ES" altLang="gl-ES" sz="1800" smtClean="0">
                <a:latin typeface="Times New Roman" panose="02020603050405020304" pitchFamily="18" charset="0"/>
              </a:rPr>
              <a:t>ó</a:t>
            </a:r>
            <a:r>
              <a:rPr lang="gl-ES" altLang="gl-ES" sz="1800" smtClean="0"/>
              <a:t>n moi depurada e verniz ocre-vermello brillante.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1800" smtClean="0"/>
              <a:t>Aparici</a:t>
            </a:r>
            <a:r>
              <a:rPr lang="gl-ES" altLang="gl-ES" sz="1800" smtClean="0">
                <a:latin typeface="Times New Roman" panose="02020603050405020304" pitchFamily="18" charset="0"/>
              </a:rPr>
              <a:t>ó</a:t>
            </a:r>
            <a:r>
              <a:rPr lang="gl-ES" altLang="gl-ES" sz="1800" smtClean="0"/>
              <a:t>n de decorados a molde (temas figurados mitol</a:t>
            </a:r>
            <a:r>
              <a:rPr lang="gl-ES" altLang="gl-ES" sz="1800" smtClean="0">
                <a:latin typeface="Times New Roman" panose="02020603050405020304" pitchFamily="18" charset="0"/>
              </a:rPr>
              <a:t>ó</a:t>
            </a:r>
            <a:r>
              <a:rPr lang="gl-ES" altLang="gl-ES" sz="1800" smtClean="0"/>
              <a:t>xicos, representaci</a:t>
            </a:r>
            <a:r>
              <a:rPr lang="gl-ES" altLang="gl-ES" sz="1800" smtClean="0">
                <a:latin typeface="Times New Roman" panose="02020603050405020304" pitchFamily="18" charset="0"/>
              </a:rPr>
              <a:t>ó</a:t>
            </a:r>
            <a:r>
              <a:rPr lang="gl-ES" altLang="gl-ES" sz="1800" smtClean="0"/>
              <a:t>ns arquitect</a:t>
            </a:r>
            <a:r>
              <a:rPr lang="gl-ES" altLang="gl-ES" sz="1800" smtClean="0">
                <a:latin typeface="Times New Roman" panose="02020603050405020304" pitchFamily="18" charset="0"/>
              </a:rPr>
              <a:t>ó</a:t>
            </a:r>
            <a:r>
              <a:rPr lang="gl-ES" altLang="gl-ES" sz="1800" smtClean="0"/>
              <a:t>nicas, animais, m</a:t>
            </a:r>
            <a:r>
              <a:rPr lang="gl-ES" altLang="gl-ES" sz="1800" smtClean="0">
                <a:latin typeface="Times New Roman" panose="02020603050405020304" pitchFamily="18" charset="0"/>
              </a:rPr>
              <a:t>á</a:t>
            </a:r>
            <a:r>
              <a:rPr lang="gl-ES" altLang="gl-ES" sz="1800" smtClean="0"/>
              <a:t>scaras, elementos vexetais...)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1800" smtClean="0"/>
              <a:t>Difundiuse por todo o Imperio do momento (ata Claudio, anos 40)</a:t>
            </a:r>
            <a:endParaRPr lang="es-ES" altLang="gl-ES" sz="2400" smtClean="0"/>
          </a:p>
        </p:txBody>
      </p:sp>
      <p:pic>
        <p:nvPicPr>
          <p:cNvPr id="22532" name="Picture 6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676400"/>
            <a:ext cx="3979863" cy="3581400"/>
          </a:xfrm>
        </p:spPr>
      </p:pic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029200"/>
            <a:ext cx="2971800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7938"/>
            <a:ext cx="8162925" cy="1616075"/>
          </a:xfrm>
        </p:spPr>
        <p:txBody>
          <a:bodyPr/>
          <a:lstStyle/>
          <a:p>
            <a:pPr eaLnBrk="1" hangingPunct="1"/>
            <a:r>
              <a:rPr lang="gl-ES" altLang="gl-ES" smtClean="0"/>
              <a:t>Terra Sigillata G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lica (TSG)</a:t>
            </a:r>
            <a:br>
              <a:rPr lang="gl-ES" altLang="gl-ES" smtClean="0"/>
            </a:br>
            <a:r>
              <a:rPr lang="gl-ES" altLang="gl-ES" sz="2800" smtClean="0"/>
              <a:t>Substit</a:t>
            </a:r>
            <a:r>
              <a:rPr lang="gl-ES" altLang="gl-ES" sz="2800" smtClean="0">
                <a:latin typeface="Times New Roman" panose="02020603050405020304" pitchFamily="18" charset="0"/>
              </a:rPr>
              <a:t>ú</a:t>
            </a:r>
            <a:r>
              <a:rPr lang="gl-ES" altLang="gl-ES" sz="2800" smtClean="0"/>
              <a:t>e </a:t>
            </a:r>
            <a:r>
              <a:rPr lang="gl-ES" altLang="gl-ES" sz="2800" smtClean="0">
                <a:latin typeface="Times New Roman" panose="02020603050405020304" pitchFamily="18" charset="0"/>
              </a:rPr>
              <a:t>á</a:t>
            </a:r>
            <a:r>
              <a:rPr lang="gl-ES" altLang="gl-ES" sz="2800" smtClean="0"/>
              <a:t> TSI a partir do 20 d.C. no occidente do Imperio</a:t>
            </a:r>
            <a:endParaRPr lang="es-ES" altLang="gl-ES" sz="2800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gl-ES" altLang="gl-ES" b="1" smtClean="0">
                <a:latin typeface="Times New Roman" panose="02020603050405020304" pitchFamily="18" charset="0"/>
              </a:rPr>
              <a:t>Á</a:t>
            </a:r>
            <a:r>
              <a:rPr lang="gl-ES" altLang="gl-ES" b="1" smtClean="0"/>
              <a:t>rea sud-g</a:t>
            </a:r>
            <a:r>
              <a:rPr lang="gl-ES" altLang="gl-ES" b="1" smtClean="0">
                <a:latin typeface="Times New Roman" panose="02020603050405020304" pitchFamily="18" charset="0"/>
              </a:rPr>
              <a:t>á</a:t>
            </a:r>
            <a:r>
              <a:rPr lang="gl-ES" altLang="gl-ES" b="1" smtClean="0"/>
              <a:t>lica</a:t>
            </a:r>
            <a:r>
              <a:rPr lang="gl-ES" altLang="gl-ES" smtClean="0"/>
              <a:t> (La Graufesenque e Montans): presenta as produci</a:t>
            </a:r>
            <a:r>
              <a:rPr lang="gl-ES" altLang="gl-ES" smtClean="0">
                <a:latin typeface="Times New Roman" panose="02020603050405020304" pitchFamily="18" charset="0"/>
              </a:rPr>
              <a:t>ó</a:t>
            </a:r>
            <a:r>
              <a:rPr lang="gl-ES" altLang="gl-ES" smtClean="0"/>
              <a:t>ns m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is antigas (entre 30 d.C. e </a:t>
            </a:r>
            <a:r>
              <a:rPr lang="gl-ES" altLang="gl-ES" smtClean="0">
                <a:latin typeface="Times New Roman" panose="02020603050405020304" pitchFamily="18" charset="0"/>
              </a:rPr>
              <a:t>é</a:t>
            </a:r>
            <a:r>
              <a:rPr lang="gl-ES" altLang="gl-ES" smtClean="0"/>
              <a:t>poca flavia)</a:t>
            </a:r>
          </a:p>
          <a:p>
            <a:pPr eaLnBrk="1" hangingPunct="1"/>
            <a:r>
              <a:rPr lang="gl-ES" altLang="gl-ES" smtClean="0"/>
              <a:t>Est</a:t>
            </a:r>
            <a:r>
              <a:rPr lang="gl-ES" altLang="gl-ES" smtClean="0">
                <a:latin typeface="Times New Roman" panose="02020603050405020304" pitchFamily="18" charset="0"/>
              </a:rPr>
              <a:t>é</a:t>
            </a:r>
            <a:r>
              <a:rPr lang="gl-ES" altLang="gl-ES" smtClean="0"/>
              <a:t>ndese por toda a Galia, P</a:t>
            </a:r>
            <a:r>
              <a:rPr lang="gl-ES" altLang="gl-ES" smtClean="0">
                <a:latin typeface="Times New Roman" panose="02020603050405020304" pitchFamily="18" charset="0"/>
              </a:rPr>
              <a:t>ª</a:t>
            </a:r>
            <a:r>
              <a:rPr lang="gl-ES" altLang="gl-ES" smtClean="0"/>
              <a:t> Ib</a:t>
            </a:r>
            <a:r>
              <a:rPr lang="gl-ES" altLang="gl-ES" smtClean="0">
                <a:latin typeface="Times New Roman" panose="02020603050405020304" pitchFamily="18" charset="0"/>
              </a:rPr>
              <a:t>é</a:t>
            </a:r>
            <a:r>
              <a:rPr lang="gl-ES" altLang="gl-ES" smtClean="0"/>
              <a:t>rica, Gran Breta</a:t>
            </a:r>
            <a:r>
              <a:rPr lang="gl-ES" altLang="gl-ES" smtClean="0">
                <a:latin typeface="Times New Roman" panose="02020603050405020304" pitchFamily="18" charset="0"/>
              </a:rPr>
              <a:t>ñ</a:t>
            </a:r>
            <a:r>
              <a:rPr lang="gl-ES" altLang="gl-ES" smtClean="0"/>
              <a:t>a, limes xerm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nico, Italia occidental e N de 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frica.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8162925" cy="1311275"/>
          </a:xfrm>
        </p:spPr>
        <p:txBody>
          <a:bodyPr/>
          <a:lstStyle/>
          <a:p>
            <a:pPr eaLnBrk="1" hangingPunct="1"/>
            <a:r>
              <a:rPr lang="gl-ES" altLang="gl-ES" sz="3600" smtClean="0"/>
              <a:t>Terra Sigillata G</a:t>
            </a:r>
            <a:r>
              <a:rPr lang="gl-ES" altLang="gl-ES" sz="3600" smtClean="0">
                <a:latin typeface="Times New Roman" panose="02020603050405020304" pitchFamily="18" charset="0"/>
              </a:rPr>
              <a:t>á</a:t>
            </a:r>
            <a:r>
              <a:rPr lang="gl-ES" altLang="gl-ES" sz="3600" smtClean="0"/>
              <a:t>lica (TSG)</a:t>
            </a:r>
            <a:r>
              <a:rPr lang="gl-ES" altLang="gl-ES" smtClean="0"/>
              <a:t/>
            </a:r>
            <a:br>
              <a:rPr lang="gl-ES" altLang="gl-ES" smtClean="0"/>
            </a:br>
            <a:r>
              <a:rPr lang="gl-ES" altLang="gl-ES" smtClean="0"/>
              <a:t>Grupo Graufenseque</a:t>
            </a:r>
            <a:endParaRPr lang="es-ES" altLang="gl-ES" sz="28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2133600"/>
            <a:ext cx="45720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800" u="sng" smtClean="0"/>
              <a:t>Vaixela lisa</a:t>
            </a:r>
            <a:r>
              <a:rPr lang="gl-ES" altLang="gl-ES" sz="2800" smtClean="0"/>
              <a:t>: enc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ntranse formas de tradici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 it</a:t>
            </a:r>
            <a:r>
              <a:rPr lang="gl-ES" altLang="gl-ES" sz="2800" smtClean="0">
                <a:latin typeface="Times New Roman" panose="02020603050405020304" pitchFamily="18" charset="0"/>
              </a:rPr>
              <a:t>á</a:t>
            </a:r>
            <a:r>
              <a:rPr lang="gl-ES" altLang="gl-ES" sz="2800" smtClean="0"/>
              <a:t>lica e outras de estilo propio.</a:t>
            </a:r>
            <a:endParaRPr lang="gl-ES" altLang="gl-ES" sz="2800" u="sng" smtClean="0"/>
          </a:p>
          <a:p>
            <a:pPr eaLnBrk="1" hangingPunct="1">
              <a:lnSpc>
                <a:spcPct val="90000"/>
              </a:lnSpc>
            </a:pPr>
            <a:r>
              <a:rPr lang="gl-ES" altLang="gl-ES" sz="2800" u="sng" smtClean="0"/>
              <a:t>Vaixela decorada</a:t>
            </a:r>
            <a:r>
              <a:rPr lang="gl-ES" altLang="gl-ES" sz="2800" smtClean="0"/>
              <a:t>: vasos cil</a:t>
            </a:r>
            <a:r>
              <a:rPr lang="gl-ES" altLang="gl-ES" sz="2800" smtClean="0">
                <a:latin typeface="Times New Roman" panose="02020603050405020304" pitchFamily="18" charset="0"/>
              </a:rPr>
              <a:t>í</a:t>
            </a:r>
            <a:r>
              <a:rPr lang="gl-ES" altLang="gl-ES" sz="2800" smtClean="0"/>
              <a:t>ndricos, cuncos carenados e, m</a:t>
            </a:r>
            <a:r>
              <a:rPr lang="gl-ES" altLang="gl-ES" sz="2800" smtClean="0">
                <a:latin typeface="Times New Roman" panose="02020603050405020304" pitchFamily="18" charset="0"/>
              </a:rPr>
              <a:t>á</a:t>
            </a:r>
            <a:r>
              <a:rPr lang="gl-ES" altLang="gl-ES" sz="2800" smtClean="0"/>
              <a:t>is tarde, cuncos hemisf</a:t>
            </a:r>
            <a:r>
              <a:rPr lang="gl-ES" altLang="gl-ES" sz="2800" smtClean="0">
                <a:latin typeface="Times New Roman" panose="02020603050405020304" pitchFamily="18" charset="0"/>
              </a:rPr>
              <a:t>é</a:t>
            </a:r>
            <a:r>
              <a:rPr lang="gl-ES" altLang="gl-ES" sz="2800" smtClean="0"/>
              <a:t>ricos.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3886200"/>
            <a:ext cx="2532063" cy="2667000"/>
          </a:xfrm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2286000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990600" y="5105400"/>
            <a:ext cx="152400" cy="533400"/>
          </a:xfrm>
          <a:prstGeom prst="line">
            <a:avLst/>
          </a:prstGeom>
          <a:noFill/>
          <a:ln w="3175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gl-E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1143000" y="5638800"/>
            <a:ext cx="457200" cy="304800"/>
          </a:xfrm>
          <a:prstGeom prst="line">
            <a:avLst/>
          </a:prstGeom>
          <a:noFill/>
          <a:ln w="3175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gl-ES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28600" y="6248400"/>
            <a:ext cx="871538" cy="3365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1600"/>
              <a:t>carena</a:t>
            </a:r>
            <a:endParaRPr lang="es-ES" altLang="gl-ES" sz="1600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V="1">
            <a:off x="685800" y="5715000"/>
            <a:ext cx="381000" cy="53340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gl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828800"/>
            <a:ext cx="3978275" cy="4789488"/>
          </a:xfrm>
        </p:spPr>
        <p:txBody>
          <a:bodyPr>
            <a:spAutoFit/>
          </a:bodyPr>
          <a:lstStyle/>
          <a:p>
            <a:pPr eaLnBrk="1" hangingPunct="1"/>
            <a:r>
              <a:rPr lang="gl-ES" altLang="gl-ES" sz="2800" smtClean="0"/>
              <a:t>Entre os reinados de Claudio e Ner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 (anos 40-60 d.C.) introd</a:t>
            </a:r>
            <a:r>
              <a:rPr lang="gl-ES" altLang="gl-ES" sz="2800" smtClean="0">
                <a:latin typeface="Times New Roman" panose="02020603050405020304" pitchFamily="18" charset="0"/>
              </a:rPr>
              <a:t>ú</a:t>
            </a:r>
            <a:r>
              <a:rPr lang="gl-ES" altLang="gl-ES" sz="2800" smtClean="0"/>
              <a:t>cese a decoraci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 de medall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ns con animais e figuras humanas, escenas compartimentadas de cacer</a:t>
            </a:r>
            <a:r>
              <a:rPr lang="gl-ES" altLang="gl-ES" sz="2800" smtClean="0">
                <a:latin typeface="Times New Roman" panose="02020603050405020304" pitchFamily="18" charset="0"/>
              </a:rPr>
              <a:t>í</a:t>
            </a:r>
            <a:r>
              <a:rPr lang="gl-ES" altLang="gl-ES" sz="2800" smtClean="0"/>
              <a:t>a, circo, mitolox</a:t>
            </a:r>
            <a:r>
              <a:rPr lang="gl-ES" altLang="gl-ES" sz="2800" smtClean="0">
                <a:latin typeface="Times New Roman" panose="02020603050405020304" pitchFamily="18" charset="0"/>
              </a:rPr>
              <a:t>í</a:t>
            </a:r>
            <a:r>
              <a:rPr lang="gl-ES" altLang="gl-ES" sz="2800" smtClean="0"/>
              <a:t>a...</a:t>
            </a: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8600"/>
            <a:ext cx="4152900" cy="276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5"/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2438400"/>
            <a:ext cx="4970463" cy="41910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381000" y="457200"/>
            <a:ext cx="3429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3600">
                <a:solidFill>
                  <a:schemeClr val="tx2"/>
                </a:solidFill>
              </a:rPr>
              <a:t>Grupo Graufesenque</a:t>
            </a:r>
            <a:endParaRPr lang="es-ES" altLang="gl-ES" sz="3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8162925" cy="1311275"/>
          </a:xfrm>
        </p:spPr>
        <p:txBody>
          <a:bodyPr/>
          <a:lstStyle/>
          <a:p>
            <a:pPr eaLnBrk="1" hangingPunct="1"/>
            <a:r>
              <a:rPr lang="gl-ES" altLang="gl-ES" sz="3600" smtClean="0"/>
              <a:t>Terra Sigillata G</a:t>
            </a:r>
            <a:r>
              <a:rPr lang="gl-ES" altLang="gl-ES" sz="3600" smtClean="0">
                <a:latin typeface="Times New Roman" panose="02020603050405020304" pitchFamily="18" charset="0"/>
              </a:rPr>
              <a:t>á</a:t>
            </a:r>
            <a:r>
              <a:rPr lang="gl-ES" altLang="gl-ES" sz="3600" smtClean="0"/>
              <a:t>lica (TSG)</a:t>
            </a:r>
            <a:r>
              <a:rPr lang="gl-ES" altLang="gl-ES" smtClean="0"/>
              <a:t/>
            </a:r>
            <a:br>
              <a:rPr lang="gl-ES" altLang="gl-ES" smtClean="0"/>
            </a:br>
            <a:r>
              <a:rPr lang="gl-ES" altLang="gl-ES" smtClean="0"/>
              <a:t>Grupo Montans </a:t>
            </a:r>
            <a:r>
              <a:rPr lang="gl-ES" altLang="gl-ES" sz="2800" smtClean="0"/>
              <a:t>(Aquitania romana)</a:t>
            </a:r>
            <a:r>
              <a:rPr lang="gl-ES" altLang="gl-ES" smtClean="0"/>
              <a:t> </a:t>
            </a:r>
            <a:endParaRPr lang="es-ES" altLang="gl-ES" smtClean="0"/>
          </a:p>
        </p:txBody>
      </p:sp>
      <p:pic>
        <p:nvPicPr>
          <p:cNvPr id="26627" name="Picture 1027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581400"/>
            <a:ext cx="3978275" cy="2971800"/>
          </a:xfrm>
        </p:spPr>
      </p:pic>
      <p:sp>
        <p:nvSpPr>
          <p:cNvPr id="26628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05000"/>
            <a:ext cx="445135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Estreita relaci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 con La Graufesenque, como mostran os mesmos moldes e tipos de vasos (posible intercambio de oleiros)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Mercado orientado ao occidente da Galia, chegando 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s costas c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ntabras e Gran Breta</a:t>
            </a:r>
            <a:r>
              <a:rPr lang="gl-ES" altLang="gl-ES" sz="2400" smtClean="0">
                <a:latin typeface="Times New Roman" panose="02020603050405020304" pitchFamily="18" charset="0"/>
              </a:rPr>
              <a:t>ñ</a:t>
            </a:r>
            <a:r>
              <a:rPr lang="gl-ES" altLang="gl-ES" sz="2400" smtClean="0"/>
              <a:t>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Recubrimento cor vermello escuro, case marr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</a:t>
            </a:r>
            <a:endParaRPr lang="es-ES" altLang="gl-ES" sz="2400" smtClean="0"/>
          </a:p>
        </p:txBody>
      </p:sp>
      <p:pic>
        <p:nvPicPr>
          <p:cNvPr id="26629" name="Picture 1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20955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57200"/>
            <a:ext cx="8110538" cy="2667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A finais do s.I d.C. O eixe produtor despr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zase cara ao centro da Galia (</a:t>
            </a:r>
            <a:r>
              <a:rPr lang="gl-ES" altLang="gl-ES" sz="2400" b="1" smtClean="0"/>
              <a:t>Lezoux</a:t>
            </a:r>
            <a:r>
              <a:rPr lang="gl-ES" altLang="gl-ES" sz="2400" smtClean="0"/>
              <a:t>) e o seu mercado centrouse nas 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reas setentrionais do occidente do Imperio.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Dende mediados do s.II toman o relevo os talleres do leste galo (grupo de </a:t>
            </a:r>
            <a:r>
              <a:rPr lang="gl-ES" altLang="gl-ES" sz="2400" b="1" smtClean="0"/>
              <a:t>Argonne, </a:t>
            </a:r>
            <a:r>
              <a:rPr lang="gl-ES" altLang="gl-ES" sz="2400" smtClean="0"/>
              <a:t>Breta</a:t>
            </a:r>
            <a:r>
              <a:rPr lang="gl-ES" altLang="gl-ES" sz="2400" smtClean="0">
                <a:latin typeface="Times New Roman" panose="02020603050405020304" pitchFamily="18" charset="0"/>
              </a:rPr>
              <a:t>ñ</a:t>
            </a:r>
            <a:r>
              <a:rPr lang="gl-ES" altLang="gl-ES" sz="2400" smtClean="0"/>
              <a:t>a), que abastecen as guarnici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 do limes renano (fronteira do Rin)</a:t>
            </a:r>
            <a:endParaRPr lang="es-ES" altLang="gl-ES" sz="2400" smtClean="0"/>
          </a:p>
        </p:txBody>
      </p:sp>
      <p:pic>
        <p:nvPicPr>
          <p:cNvPr id="27651" name="Picture 3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3200400"/>
            <a:ext cx="5518150" cy="33528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495300"/>
            <a:ext cx="8162925" cy="1128713"/>
          </a:xfrm>
        </p:spPr>
        <p:txBody>
          <a:bodyPr/>
          <a:lstStyle/>
          <a:p>
            <a:pPr eaLnBrk="1" hangingPunct="1"/>
            <a:r>
              <a:rPr lang="gl-ES" altLang="gl-ES" sz="4000" smtClean="0"/>
              <a:t>Terra Sigillata Hisp</a:t>
            </a:r>
            <a:r>
              <a:rPr lang="gl-ES" altLang="gl-ES" sz="4000" smtClean="0">
                <a:latin typeface="Times New Roman" panose="02020603050405020304" pitchFamily="18" charset="0"/>
              </a:rPr>
              <a:t>á</a:t>
            </a:r>
            <a:r>
              <a:rPr lang="gl-ES" altLang="gl-ES" sz="4000" smtClean="0"/>
              <a:t>nica (TSH)</a:t>
            </a:r>
            <a:br>
              <a:rPr lang="gl-ES" altLang="gl-ES" sz="4000" smtClean="0"/>
            </a:br>
            <a:r>
              <a:rPr lang="gl-ES" altLang="gl-ES" sz="2800" smtClean="0"/>
              <a:t>(mediados s. I- s.III d.C.)</a:t>
            </a:r>
            <a:endParaRPr lang="es-ES" altLang="gl-ES" sz="2800" smtClean="0"/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Rexi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 oleira entre a Meseta e val do Ebro (Rioja) con n</a:t>
            </a:r>
            <a:r>
              <a:rPr lang="gl-ES" altLang="gl-ES" sz="2400" smtClean="0">
                <a:latin typeface="Times New Roman" panose="02020603050405020304" pitchFamily="18" charset="0"/>
              </a:rPr>
              <a:t>ú</a:t>
            </a:r>
            <a:r>
              <a:rPr lang="gl-ES" altLang="gl-ES" sz="2400" smtClean="0"/>
              <a:t>cleo en </a:t>
            </a:r>
            <a:r>
              <a:rPr lang="gl-ES" altLang="gl-ES" sz="2400" i="1" smtClean="0"/>
              <a:t>Tritium Magallum</a:t>
            </a:r>
            <a:r>
              <a:rPr lang="gl-ES" altLang="gl-ES" sz="2400" smtClean="0"/>
              <a:t> (Tricio).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Pastas roxizas ou beis-alaranxado.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Verniz casta</a:t>
            </a:r>
            <a:r>
              <a:rPr lang="gl-ES" altLang="gl-ES" sz="2400" smtClean="0">
                <a:latin typeface="Times New Roman" panose="02020603050405020304" pitchFamily="18" charset="0"/>
              </a:rPr>
              <a:t>ñ</a:t>
            </a:r>
            <a:r>
              <a:rPr lang="gl-ES" altLang="gl-ES" sz="2400" smtClean="0"/>
              <a:t>o-roxizo.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Formas lisas: creaci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 propias e influencia gala.</a:t>
            </a:r>
          </a:p>
        </p:txBody>
      </p:sp>
      <p:pic>
        <p:nvPicPr>
          <p:cNvPr id="28676" name="Picture 9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0"/>
            <a:ext cx="8110538" cy="2019300"/>
          </a:xfrm>
        </p:spPr>
        <p:txBody>
          <a:bodyPr/>
          <a:lstStyle/>
          <a:p>
            <a:pPr eaLnBrk="1" hangingPunct="1"/>
            <a:r>
              <a:rPr lang="gl-ES" altLang="gl-ES" sz="2400" u="sng" smtClean="0"/>
              <a:t>Formas decoradas</a:t>
            </a:r>
            <a:r>
              <a:rPr lang="gl-ES" altLang="gl-ES" sz="2400" smtClean="0"/>
              <a:t> a molde semellantes 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s sudg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licas, con temas vexetais de grilandas e fest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ns, arquer</a:t>
            </a:r>
            <a:r>
              <a:rPr lang="gl-ES" altLang="gl-ES" sz="2400" smtClean="0">
                <a:latin typeface="Times New Roman" panose="02020603050405020304" pitchFamily="18" charset="0"/>
              </a:rPr>
              <a:t>í</a:t>
            </a:r>
            <a:r>
              <a:rPr lang="gl-ES" altLang="gl-ES" sz="2400" smtClean="0"/>
              <a:t>as, </a:t>
            </a:r>
            <a:r>
              <a:rPr lang="gl-ES" altLang="gl-ES" sz="2400" i="1" smtClean="0"/>
              <a:t>gallones</a:t>
            </a:r>
            <a:r>
              <a:rPr lang="gl-ES" altLang="gl-ES" sz="2400" smtClean="0"/>
              <a:t>, cruces de San Andr</a:t>
            </a:r>
            <a:r>
              <a:rPr lang="gl-ES" altLang="gl-ES" sz="2400" smtClean="0">
                <a:latin typeface="Times New Roman" panose="02020603050405020304" pitchFamily="18" charset="0"/>
              </a:rPr>
              <a:t>é</a:t>
            </a:r>
            <a:r>
              <a:rPr lang="gl-ES" altLang="gl-ES" sz="2400" smtClean="0"/>
              <a:t>s, temas metopados, </a:t>
            </a:r>
            <a:r>
              <a:rPr lang="gl-ES" altLang="gl-ES" sz="2400" smtClean="0">
                <a:latin typeface="Times New Roman" panose="02020603050405020304" pitchFamily="18" charset="0"/>
              </a:rPr>
              <a:t>“</a:t>
            </a:r>
            <a:r>
              <a:rPr lang="gl-ES" altLang="gl-ES" sz="2400" smtClean="0"/>
              <a:t>estilo de c</a:t>
            </a:r>
            <a:r>
              <a:rPr lang="gl-ES" altLang="gl-ES" sz="2400" smtClean="0">
                <a:latin typeface="Times New Roman" panose="02020603050405020304" pitchFamily="18" charset="0"/>
              </a:rPr>
              <a:t>í</a:t>
            </a:r>
            <a:r>
              <a:rPr lang="gl-ES" altLang="gl-ES" sz="2400" smtClean="0"/>
              <a:t>rculos</a:t>
            </a:r>
            <a:r>
              <a:rPr lang="gl-ES" altLang="gl-ES" sz="2400" smtClean="0">
                <a:latin typeface="Times New Roman" panose="02020603050405020304" pitchFamily="18" charset="0"/>
              </a:rPr>
              <a:t>”</a:t>
            </a:r>
            <a:r>
              <a:rPr lang="gl-ES" altLang="gl-ES" sz="2400" smtClean="0"/>
              <a:t>...</a:t>
            </a:r>
            <a:endParaRPr lang="es-ES" altLang="gl-ES" sz="2800" smtClean="0"/>
          </a:p>
        </p:txBody>
      </p:sp>
      <p:pic>
        <p:nvPicPr>
          <p:cNvPr id="2969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00200"/>
            <a:ext cx="39782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9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7813" y="4572000"/>
            <a:ext cx="3786187" cy="20193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4419600"/>
            <a:ext cx="3733800" cy="2141538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4114800" cy="1311275"/>
          </a:xfrm>
        </p:spPr>
        <p:txBody>
          <a:bodyPr/>
          <a:lstStyle/>
          <a:p>
            <a:pPr eaLnBrk="1" hangingPunct="1"/>
            <a:r>
              <a:rPr lang="gl-ES" altLang="gl-ES" sz="4000" smtClean="0"/>
              <a:t>Repertorio decorativo TSH</a:t>
            </a:r>
            <a:endParaRPr lang="es-ES" altLang="gl-ES" sz="4000" smtClean="0"/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3978275" cy="4191000"/>
          </a:xfrm>
        </p:spPr>
        <p:txBody>
          <a:bodyPr/>
          <a:lstStyle/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Puntas de frecha (1)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>
                <a:latin typeface="Times New Roman" panose="02020603050405020304" pitchFamily="18" charset="0"/>
              </a:rPr>
              <a:t>Á</a:t>
            </a:r>
            <a:r>
              <a:rPr lang="gl-ES" altLang="gl-ES" sz="1600" smtClean="0"/>
              <a:t>ngulos (2)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Bifoli</a:t>
            </a:r>
            <a:r>
              <a:rPr lang="gl-ES" altLang="gl-ES" sz="1600" smtClean="0">
                <a:latin typeface="Times New Roman" panose="02020603050405020304" pitchFamily="18" charset="0"/>
              </a:rPr>
              <a:t>á</a:t>
            </a:r>
            <a:r>
              <a:rPr lang="gl-ES" altLang="gl-ES" sz="1600" smtClean="0"/>
              <a:t>ceas (3)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L</a:t>
            </a:r>
            <a:r>
              <a:rPr lang="gl-ES" altLang="gl-ES" sz="1600" smtClean="0">
                <a:latin typeface="Times New Roman" panose="02020603050405020304" pitchFamily="18" charset="0"/>
              </a:rPr>
              <a:t>ú</a:t>
            </a:r>
            <a:r>
              <a:rPr lang="gl-ES" altLang="gl-ES" sz="1600" smtClean="0"/>
              <a:t>nulas (4)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Perlas (4)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Pequenos c</a:t>
            </a:r>
            <a:r>
              <a:rPr lang="gl-ES" altLang="gl-ES" sz="1600" smtClean="0">
                <a:latin typeface="Times New Roman" panose="02020603050405020304" pitchFamily="18" charset="0"/>
              </a:rPr>
              <a:t>í</a:t>
            </a:r>
            <a:r>
              <a:rPr lang="gl-ES" altLang="gl-ES" sz="1600" smtClean="0"/>
              <a:t>rculos ou aneis (6)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C</a:t>
            </a:r>
            <a:r>
              <a:rPr lang="gl-ES" altLang="gl-ES" sz="1600" smtClean="0">
                <a:latin typeface="Times New Roman" panose="02020603050405020304" pitchFamily="18" charset="0"/>
              </a:rPr>
              <a:t>í</a:t>
            </a:r>
            <a:r>
              <a:rPr lang="gl-ES" altLang="gl-ES" sz="1600" smtClean="0"/>
              <a:t>rculos (7.1): segmentados (2), sogueados (3), dentados (4), ondulados (5)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Gallones (8)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Ovas e leng</a:t>
            </a:r>
            <a:r>
              <a:rPr lang="gl-ES" altLang="gl-ES" sz="1600" smtClean="0">
                <a:latin typeface="Times New Roman" panose="02020603050405020304" pitchFamily="18" charset="0"/>
              </a:rPr>
              <a:t>ü</a:t>
            </a:r>
            <a:r>
              <a:rPr lang="gl-ES" altLang="gl-ES" sz="1600" smtClean="0"/>
              <a:t>etas (9)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Bast</a:t>
            </a:r>
            <a:r>
              <a:rPr lang="gl-ES" altLang="gl-ES" sz="1600" smtClean="0">
                <a:latin typeface="Times New Roman" panose="02020603050405020304" pitchFamily="18" charset="0"/>
              </a:rPr>
              <a:t>ó</a:t>
            </a:r>
            <a:r>
              <a:rPr lang="gl-ES" altLang="gl-ES" sz="1600" smtClean="0"/>
              <a:t>ns segmentados (10)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Aras (11)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Grilandas (12)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Fest</a:t>
            </a:r>
            <a:r>
              <a:rPr lang="gl-ES" altLang="gl-ES" sz="1600" smtClean="0">
                <a:latin typeface="Times New Roman" panose="02020603050405020304" pitchFamily="18" charset="0"/>
              </a:rPr>
              <a:t>ó</a:t>
            </a:r>
            <a:r>
              <a:rPr lang="gl-ES" altLang="gl-ES" sz="1600" smtClean="0"/>
              <a:t>ns (13)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1600" smtClean="0"/>
              <a:t>Arquer</a:t>
            </a:r>
            <a:r>
              <a:rPr lang="gl-ES" altLang="gl-ES" sz="1600" smtClean="0">
                <a:latin typeface="Times New Roman" panose="02020603050405020304" pitchFamily="18" charset="0"/>
              </a:rPr>
              <a:t>í</a:t>
            </a:r>
            <a:r>
              <a:rPr lang="gl-ES" altLang="gl-ES" sz="1600" smtClean="0"/>
              <a:t>as (14)</a:t>
            </a:r>
            <a:endParaRPr lang="es-ES" altLang="gl-ES" sz="1600" smtClean="0"/>
          </a:p>
        </p:txBody>
      </p:sp>
      <p:sp>
        <p:nvSpPr>
          <p:cNvPr id="30724" name="Rectangle 6"/>
          <p:cNvSpPr>
            <a:spLocks noGrp="1" noChangeArrowheads="1" noTextEdit="1"/>
          </p:cNvSpPr>
          <p:nvPr>
            <p:ph type="clipArt" sz="half" idx="2"/>
          </p:nvPr>
        </p:nvSpPr>
        <p:spPr/>
      </p:sp>
      <p:pic>
        <p:nvPicPr>
          <p:cNvPr id="30725" name="Picture 3" descr="C:\Documents and Settings\Rousi\Mis documentos\UNED 2010-2011\Cultura Material MC\motivos decorativos sixilata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0"/>
            <a:ext cx="4833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525"/>
            <a:ext cx="8162925" cy="1614488"/>
          </a:xfrm>
        </p:spPr>
        <p:txBody>
          <a:bodyPr/>
          <a:lstStyle/>
          <a:p>
            <a:pPr eaLnBrk="1" hangingPunct="1"/>
            <a:r>
              <a:rPr lang="gl-ES" altLang="gl-ES" sz="2400" smtClean="0"/>
              <a:t>As produci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 de Tricio difund</a:t>
            </a:r>
            <a:r>
              <a:rPr lang="gl-ES" altLang="gl-ES" sz="2400" smtClean="0">
                <a:latin typeface="Times New Roman" panose="02020603050405020304" pitchFamily="18" charset="0"/>
              </a:rPr>
              <a:t>í</a:t>
            </a:r>
            <a:r>
              <a:rPr lang="gl-ES" altLang="gl-ES" sz="2400" smtClean="0"/>
              <a:t>ronse por toda a Pen</a:t>
            </a:r>
            <a:r>
              <a:rPr lang="gl-ES" altLang="gl-ES" sz="2400" smtClean="0">
                <a:latin typeface="Times New Roman" panose="02020603050405020304" pitchFamily="18" charset="0"/>
              </a:rPr>
              <a:t>í</a:t>
            </a:r>
            <a:r>
              <a:rPr lang="gl-ES" altLang="gl-ES" sz="2400" smtClean="0"/>
              <a:t>nsula, sur da Galia, norte de 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frica e ata Italia. Na pen</a:t>
            </a:r>
            <a:r>
              <a:rPr lang="gl-ES" altLang="gl-ES" sz="2400" smtClean="0">
                <a:latin typeface="Times New Roman" panose="02020603050405020304" pitchFamily="18" charset="0"/>
              </a:rPr>
              <a:t>í</a:t>
            </a:r>
            <a:r>
              <a:rPr lang="gl-ES" altLang="gl-ES" sz="2400" smtClean="0"/>
              <a:t>nsula entrou en competencia coa rexi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 oleira da B</a:t>
            </a:r>
            <a:r>
              <a:rPr lang="gl-ES" altLang="gl-ES" sz="2400" smtClean="0">
                <a:latin typeface="Times New Roman" panose="02020603050405020304" pitchFamily="18" charset="0"/>
              </a:rPr>
              <a:t>é</a:t>
            </a:r>
            <a:r>
              <a:rPr lang="gl-ES" altLang="gl-ES" sz="2400" smtClean="0"/>
              <a:t>tica</a:t>
            </a:r>
            <a:r>
              <a:rPr lang="gl-ES" altLang="gl-ES" sz="2800" smtClean="0"/>
              <a:t>.</a:t>
            </a:r>
            <a:endParaRPr lang="es-ES" altLang="gl-ES" sz="2800" smtClean="0"/>
          </a:p>
        </p:txBody>
      </p:sp>
      <p:pic>
        <p:nvPicPr>
          <p:cNvPr id="31747" name="Picture 4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905000"/>
            <a:ext cx="2819400" cy="2019300"/>
          </a:xfrm>
        </p:spPr>
      </p:pic>
      <p:sp>
        <p:nvSpPr>
          <p:cNvPr id="31748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O segundo grande centro produtivo situ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base na zona arqueol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xica de Los Millares (And</a:t>
            </a:r>
            <a:r>
              <a:rPr lang="gl-ES" altLang="gl-ES" sz="2400" smtClean="0">
                <a:latin typeface="Times New Roman" panose="02020603050405020304" pitchFamily="18" charset="0"/>
              </a:rPr>
              <a:t>ú</a:t>
            </a:r>
            <a:r>
              <a:rPr lang="gl-ES" altLang="gl-ES" sz="2400" smtClean="0"/>
              <a:t>jar, Ja</a:t>
            </a:r>
            <a:r>
              <a:rPr lang="gl-ES" altLang="gl-ES" sz="2400" smtClean="0">
                <a:latin typeface="Times New Roman" panose="02020603050405020304" pitchFamily="18" charset="0"/>
              </a:rPr>
              <a:t>é</a:t>
            </a:r>
            <a:r>
              <a:rPr lang="gl-ES" altLang="gl-ES" sz="2400" smtClean="0"/>
              <a:t>n; s.I-mediados s.II)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Caracter</a:t>
            </a:r>
            <a:r>
              <a:rPr lang="gl-ES" altLang="gl-ES" sz="2400" smtClean="0">
                <a:latin typeface="Times New Roman" panose="02020603050405020304" pitchFamily="18" charset="0"/>
              </a:rPr>
              <a:t>í</a:t>
            </a:r>
            <a:r>
              <a:rPr lang="gl-ES" altLang="gl-ES" sz="2400" smtClean="0"/>
              <a:t>stico vernizado vermello-marr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n, escuro, e motivos decorativos semellantes aos de Tricio.</a:t>
            </a:r>
            <a:endParaRPr lang="es-ES" altLang="gl-ES" sz="24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12738"/>
            <a:ext cx="8162925" cy="1311275"/>
          </a:xfrm>
        </p:spPr>
        <p:txBody>
          <a:bodyPr/>
          <a:lstStyle/>
          <a:p>
            <a:pPr eaLnBrk="1" hangingPunct="1"/>
            <a:r>
              <a:rPr lang="gl-ES" altLang="gl-ES" sz="4000" smtClean="0"/>
              <a:t>Terra Sigillata Africana (TSA)</a:t>
            </a:r>
            <a:br>
              <a:rPr lang="gl-ES" altLang="gl-ES" sz="4000" smtClean="0"/>
            </a:br>
            <a:endParaRPr lang="es-ES" altLang="gl-ES" sz="4000" smtClean="0"/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709613" y="2708275"/>
          <a:ext cx="4316412" cy="274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" name="Image" r:id="rId3" imgW="5422222" imgH="3453968" progId="Photoshop.Image.8">
                  <p:embed/>
                </p:oleObj>
              </mc:Choice>
              <mc:Fallback>
                <p:oleObj name="Image" r:id="rId3" imgW="5422222" imgH="3453968" progId="Photoshop.Imag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3" y="2708275"/>
                        <a:ext cx="4316412" cy="274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800" smtClean="0">
                <a:latin typeface="Times New Roman" panose="02020603050405020304" pitchFamily="18" charset="0"/>
              </a:rPr>
              <a:t>Á</a:t>
            </a:r>
            <a:r>
              <a:rPr lang="gl-ES" altLang="gl-ES" sz="2800" smtClean="0"/>
              <a:t>frica proconsular e Mauritania.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Uso maioritario do torno e ocasionalmente do molde.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Predominio das formas lisas.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Ausencia de marcas de </a:t>
            </a:r>
            <a:r>
              <a:rPr lang="gl-ES" altLang="gl-ES" sz="2800" i="1" smtClean="0"/>
              <a:t>officina</a:t>
            </a:r>
            <a:r>
              <a:rPr lang="gl-ES" altLang="gl-ES" sz="2800" smtClean="0"/>
              <a:t>.</a:t>
            </a:r>
            <a:endParaRPr lang="es-ES" altLang="gl-ES" sz="280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74650"/>
            <a:ext cx="8162925" cy="1249363"/>
          </a:xfrm>
        </p:spPr>
        <p:txBody>
          <a:bodyPr/>
          <a:lstStyle/>
          <a:p>
            <a:pPr eaLnBrk="1" hangingPunct="1"/>
            <a:r>
              <a:rPr lang="gl-ES" altLang="gl-ES" smtClean="0"/>
              <a:t>Terra Sigillata Africana A </a:t>
            </a:r>
            <a:r>
              <a:rPr lang="gl-ES" altLang="gl-ES" sz="3200" smtClean="0"/>
              <a:t>(finais s.I </a:t>
            </a:r>
            <a:r>
              <a:rPr lang="gl-ES" altLang="gl-ES" sz="3200" smtClean="0">
                <a:latin typeface="Times New Roman" panose="02020603050405020304" pitchFamily="18" charset="0"/>
              </a:rPr>
              <a:t>–</a:t>
            </a:r>
            <a:r>
              <a:rPr lang="gl-ES" altLang="gl-ES" sz="3200" smtClean="0"/>
              <a:t> s.III d.C.)</a:t>
            </a:r>
            <a:endParaRPr lang="es-ES" altLang="gl-ES" sz="3200" smtClean="0"/>
          </a:p>
        </p:txBody>
      </p:sp>
      <p:sp>
        <p:nvSpPr>
          <p:cNvPr id="33795" name="Rectangle 3"/>
          <p:cNvSpPr>
            <a:spLocks noGrp="1" noChangeArrowheads="1" noTextEdit="1"/>
          </p:cNvSpPr>
          <p:nvPr>
            <p:ph type="clipArt" sz="half" idx="1"/>
          </p:nvPr>
        </p:nvSpPr>
        <p:spPr/>
      </p:sp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Fabricaci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 en Tunicia setentrional e m</a:t>
            </a:r>
            <a:r>
              <a:rPr lang="gl-ES" altLang="gl-ES" sz="2800" smtClean="0">
                <a:latin typeface="Times New Roman" panose="02020603050405020304" pitchFamily="18" charset="0"/>
              </a:rPr>
              <a:t>á</a:t>
            </a:r>
            <a:r>
              <a:rPr lang="gl-ES" altLang="gl-ES" sz="2800" smtClean="0"/>
              <a:t>is concretamente en Cartago.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Difusi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 pola B</a:t>
            </a:r>
            <a:r>
              <a:rPr lang="gl-ES" altLang="gl-ES" sz="2800" smtClean="0">
                <a:latin typeface="Times New Roman" panose="02020603050405020304" pitchFamily="18" charset="0"/>
              </a:rPr>
              <a:t>é</a:t>
            </a:r>
            <a:r>
              <a:rPr lang="gl-ES" altLang="gl-ES" sz="2800" smtClean="0"/>
              <a:t>tica e Tarraconense.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Deriva de repertorios formais da TSI e TSG.</a:t>
            </a:r>
          </a:p>
          <a:p>
            <a:pPr eaLnBrk="1" hangingPunct="1">
              <a:lnSpc>
                <a:spcPct val="90000"/>
              </a:lnSpc>
            </a:pPr>
            <a:endParaRPr lang="es-ES" altLang="gl-ES" sz="2800" smtClean="0"/>
          </a:p>
        </p:txBody>
      </p:sp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2057400"/>
            <a:ext cx="397827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74650"/>
            <a:ext cx="8162925" cy="1249363"/>
          </a:xfrm>
        </p:spPr>
        <p:txBody>
          <a:bodyPr/>
          <a:lstStyle/>
          <a:p>
            <a:pPr eaLnBrk="1" hangingPunct="1"/>
            <a:r>
              <a:rPr lang="gl-ES" altLang="gl-ES" smtClean="0"/>
              <a:t>Terra Sigillata africana A/D</a:t>
            </a:r>
            <a:br>
              <a:rPr lang="gl-ES" altLang="gl-ES" smtClean="0"/>
            </a:br>
            <a:r>
              <a:rPr lang="gl-ES" altLang="gl-ES" sz="3200" smtClean="0"/>
              <a:t>(s. III- principios s. IV d.C.)</a:t>
            </a:r>
            <a:endParaRPr lang="es-ES" altLang="gl-ES" sz="320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Repertorio de escudelas e pratos grandes que imitan formas da TSA 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Tipo orixinario de Tunicia central ou meridional.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Estendeuse por Tunicia, Tripolitania e Italia, S. de Portual, Grecia Siria, Gran Breta</a:t>
            </a:r>
            <a:r>
              <a:rPr lang="gl-ES" altLang="gl-ES" sz="2400" smtClean="0">
                <a:latin typeface="Times New Roman" panose="02020603050405020304" pitchFamily="18" charset="0"/>
              </a:rPr>
              <a:t>ñ</a:t>
            </a:r>
            <a:r>
              <a:rPr lang="gl-ES" altLang="gl-ES" sz="2400" smtClean="0"/>
              <a:t>a e levante hispano.</a:t>
            </a:r>
          </a:p>
          <a:p>
            <a:pPr eaLnBrk="1" hangingPunct="1">
              <a:lnSpc>
                <a:spcPct val="90000"/>
              </a:lnSpc>
            </a:pPr>
            <a:endParaRPr lang="es-ES" altLang="gl-ES" sz="2400" smtClean="0"/>
          </a:p>
        </p:txBody>
      </p:sp>
      <p:pic>
        <p:nvPicPr>
          <p:cNvPr id="34820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gl-ES" altLang="gl-ES" smtClean="0"/>
          </a:p>
        </p:txBody>
      </p:sp>
      <p:pic>
        <p:nvPicPr>
          <p:cNvPr id="35843" name="Picture 3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gl-ES" altLang="gl-ES" sz="2800" smtClean="0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822325" y="6130925"/>
            <a:ext cx="4057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l-ES" altLang="gl-ES" sz="2400"/>
              <a:t>Cer</a:t>
            </a:r>
            <a:r>
              <a:rPr lang="gl-ES" altLang="gl-ES" sz="2400">
                <a:latin typeface="Times New Roman" panose="02020603050405020304" pitchFamily="18" charset="0"/>
              </a:rPr>
              <a:t>á</a:t>
            </a:r>
            <a:r>
              <a:rPr lang="gl-ES" altLang="gl-ES" sz="2400"/>
              <a:t>mica africana clara A</a:t>
            </a:r>
            <a:endParaRPr lang="es-ES" altLang="gl-ES"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74650"/>
            <a:ext cx="8162925" cy="1249363"/>
          </a:xfrm>
        </p:spPr>
        <p:txBody>
          <a:bodyPr/>
          <a:lstStyle/>
          <a:p>
            <a:pPr eaLnBrk="1" hangingPunct="1"/>
            <a:r>
              <a:rPr lang="gl-ES" altLang="gl-ES" smtClean="0"/>
              <a:t>Terra Sigillata africana C</a:t>
            </a:r>
            <a:br>
              <a:rPr lang="gl-ES" altLang="gl-ES" smtClean="0"/>
            </a:br>
            <a:r>
              <a:rPr lang="gl-ES" altLang="gl-ES" sz="3200" smtClean="0"/>
              <a:t>(s.III d.C.)</a:t>
            </a:r>
            <a:endParaRPr lang="es-ES" altLang="gl-ES" sz="3200" smtClean="0"/>
          </a:p>
        </p:txBody>
      </p:sp>
      <p:pic>
        <p:nvPicPr>
          <p:cNvPr id="36867" name="Picture 3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62200"/>
            <a:ext cx="4433888" cy="3733800"/>
          </a:xfrm>
        </p:spPr>
      </p:pic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Produci</a:t>
            </a:r>
            <a:r>
              <a:rPr lang="gl-ES" altLang="gl-ES" sz="2800" smtClean="0">
                <a:latin typeface="Times New Roman" panose="02020603050405020304" pitchFamily="18" charset="0"/>
              </a:rPr>
              <a:t>ó</a:t>
            </a:r>
            <a:r>
              <a:rPr lang="gl-ES" altLang="gl-ES" sz="2800" smtClean="0"/>
              <a:t>n concibida para ser exportada en grandes cantidades dende talleres de Tunicia central.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800" smtClean="0"/>
              <a:t>Caracter</a:t>
            </a:r>
            <a:r>
              <a:rPr lang="gl-ES" altLang="gl-ES" sz="2800" smtClean="0">
                <a:latin typeface="Times New Roman" panose="02020603050405020304" pitchFamily="18" charset="0"/>
              </a:rPr>
              <a:t>í</a:t>
            </a:r>
            <a:r>
              <a:rPr lang="gl-ES" altLang="gl-ES" sz="2800" smtClean="0"/>
              <a:t>zase por unhas paredes bastante finas.</a:t>
            </a:r>
            <a:endParaRPr lang="es-ES" altLang="gl-ES" sz="280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 smtClean="0"/>
              <a:t>Terra Sigillata africana D</a:t>
            </a:r>
            <a:br>
              <a:rPr lang="gl-ES" altLang="gl-ES" smtClean="0"/>
            </a:br>
            <a:r>
              <a:rPr lang="gl-ES" altLang="gl-ES" smtClean="0"/>
              <a:t>(ss.IV-VII d.C.)</a:t>
            </a:r>
            <a:endParaRPr lang="es-ES" altLang="gl-ES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Talleres en centro e norte de T</a:t>
            </a:r>
            <a:r>
              <a:rPr lang="gl-ES" altLang="gl-ES" sz="2400" smtClean="0">
                <a:latin typeface="Times New Roman" panose="02020603050405020304" pitchFamily="18" charset="0"/>
              </a:rPr>
              <a:t>ú</a:t>
            </a:r>
            <a:r>
              <a:rPr lang="gl-ES" altLang="gl-ES" sz="2400" smtClean="0"/>
              <a:t>nez.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Decoraci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 estampada con motivos florais, xeom</a:t>
            </a:r>
            <a:r>
              <a:rPr lang="gl-ES" altLang="gl-ES" sz="2400" smtClean="0">
                <a:latin typeface="Times New Roman" panose="02020603050405020304" pitchFamily="18" charset="0"/>
              </a:rPr>
              <a:t>é</a:t>
            </a:r>
            <a:r>
              <a:rPr lang="gl-ES" altLang="gl-ES" sz="2400" smtClean="0"/>
              <a:t>tricos, animais, figuras humanas, bustos, cruces e monogramas cristi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ns.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smtClean="0"/>
              <a:t>Expansi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 por zonas costeiras hispanas.</a:t>
            </a:r>
            <a:endParaRPr lang="es-ES" altLang="gl-ES" sz="2400" smtClean="0"/>
          </a:p>
        </p:txBody>
      </p:sp>
      <p:pic>
        <p:nvPicPr>
          <p:cNvPr id="37892" name="Picture 8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524000"/>
            <a:ext cx="3979863" cy="3754438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789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43400"/>
            <a:ext cx="2027238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8162925" cy="701675"/>
          </a:xfrm>
        </p:spPr>
        <p:txBody>
          <a:bodyPr/>
          <a:lstStyle/>
          <a:p>
            <a:pPr eaLnBrk="1" hangingPunct="1"/>
            <a:r>
              <a:rPr lang="gl-ES" altLang="gl-ES" sz="4000" smtClean="0"/>
              <a:t>TSA D con s</a:t>
            </a:r>
            <a:r>
              <a:rPr lang="gl-ES" altLang="gl-ES" sz="4000" smtClean="0">
                <a:latin typeface="Times New Roman" panose="02020603050405020304" pitchFamily="18" charset="0"/>
              </a:rPr>
              <a:t>í</a:t>
            </a:r>
            <a:r>
              <a:rPr lang="gl-ES" altLang="gl-ES" sz="4000" smtClean="0"/>
              <a:t>mbolos cristi</a:t>
            </a:r>
            <a:r>
              <a:rPr lang="gl-ES" altLang="gl-ES" sz="4000" smtClean="0">
                <a:latin typeface="Times New Roman" panose="02020603050405020304" pitchFamily="18" charset="0"/>
              </a:rPr>
              <a:t>á</a:t>
            </a:r>
            <a:r>
              <a:rPr lang="gl-ES" altLang="gl-ES" sz="4000" smtClean="0"/>
              <a:t>ns</a:t>
            </a:r>
            <a:endParaRPr lang="es-ES" altLang="gl-ES" sz="4000" smtClean="0"/>
          </a:p>
        </p:txBody>
      </p:sp>
      <p:pic>
        <p:nvPicPr>
          <p:cNvPr id="38915" name="Picture 1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6267450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 smtClean="0"/>
              <a:t>Terra Sigillata Hisp</a:t>
            </a:r>
            <a:r>
              <a:rPr lang="gl-ES" altLang="gl-ES" smtClean="0">
                <a:latin typeface="Times New Roman" panose="02020603050405020304" pitchFamily="18" charset="0"/>
              </a:rPr>
              <a:t>á</a:t>
            </a:r>
            <a:r>
              <a:rPr lang="gl-ES" altLang="gl-ES" smtClean="0"/>
              <a:t>nica tard</a:t>
            </a:r>
            <a:r>
              <a:rPr lang="gl-ES" altLang="gl-ES" smtClean="0">
                <a:latin typeface="Times New Roman" panose="02020603050405020304" pitchFamily="18" charset="0"/>
              </a:rPr>
              <a:t>í</a:t>
            </a:r>
            <a:r>
              <a:rPr lang="gl-ES" altLang="gl-ES" smtClean="0"/>
              <a:t>a (TSHT)</a:t>
            </a:r>
            <a:r>
              <a:rPr lang="gl-ES" altLang="gl-ES" sz="3200" smtClean="0"/>
              <a:t>(dende inicios s.IV)</a:t>
            </a:r>
            <a:endParaRPr lang="es-ES" altLang="gl-ES" sz="3200" smtClean="0"/>
          </a:p>
        </p:txBody>
      </p:sp>
      <p:pic>
        <p:nvPicPr>
          <p:cNvPr id="39939" name="Picture 3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362200"/>
            <a:ext cx="3978275" cy="3429000"/>
          </a:xfrm>
        </p:spPr>
      </p:pic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gl-ES" altLang="gl-ES" sz="2400" smtClean="0"/>
              <a:t>As produci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 despr</a:t>
            </a:r>
            <a:r>
              <a:rPr lang="gl-ES" altLang="gl-ES" sz="2400" smtClean="0">
                <a:latin typeface="Times New Roman" panose="02020603050405020304" pitchFamily="18" charset="0"/>
              </a:rPr>
              <a:t>á</a:t>
            </a:r>
            <a:r>
              <a:rPr lang="gl-ES" altLang="gl-ES" sz="2400" smtClean="0"/>
              <a:t>zanse ao medio rural (destaca o val do Douro), a</a:t>
            </a:r>
            <a:r>
              <a:rPr lang="gl-ES" altLang="gl-ES" sz="2400" smtClean="0">
                <a:latin typeface="Times New Roman" panose="02020603050405020304" pitchFamily="18" charset="0"/>
              </a:rPr>
              <a:t>í</a:t>
            </a:r>
            <a:r>
              <a:rPr lang="gl-ES" altLang="gl-ES" sz="2400" smtClean="0"/>
              <a:t>nda que persisten produci</a:t>
            </a:r>
            <a:r>
              <a:rPr lang="gl-ES" altLang="gl-ES" sz="2400" smtClean="0">
                <a:latin typeface="Times New Roman" panose="02020603050405020304" pitchFamily="18" charset="0"/>
              </a:rPr>
              <a:t>ó</a:t>
            </a:r>
            <a:r>
              <a:rPr lang="gl-ES" altLang="gl-ES" sz="2400" smtClean="0"/>
              <a:t>ns locais urbanas.</a:t>
            </a:r>
          </a:p>
          <a:p>
            <a:pPr eaLnBrk="1" hangingPunct="1"/>
            <a:r>
              <a:rPr lang="gl-ES" altLang="gl-ES" sz="2400" smtClean="0"/>
              <a:t>Cores alaranxadas e, xeralmente, pouco brillantes.</a:t>
            </a:r>
          </a:p>
          <a:p>
            <a:pPr eaLnBrk="1" hangingPunct="1"/>
            <a:endParaRPr lang="es-ES" altLang="gl-ES" sz="240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Marcador de fecha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EDB9485-5411-4A2A-8B8E-42064FD01F4E}" type="datetime1">
              <a:rPr lang="gl-ES" altLang="gl-E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20/04/2020</a:t>
            </a:fld>
            <a:endParaRPr lang="gl-ES" altLang="gl-ES" sz="1400" smtClean="0"/>
          </a:p>
        </p:txBody>
      </p:sp>
      <p:sp>
        <p:nvSpPr>
          <p:cNvPr id="40963" name="Rectangle 1"/>
          <p:cNvSpPr>
            <a:spLocks noChangeArrowheads="1"/>
          </p:cNvSpPr>
          <p:nvPr>
            <p:ph type="title"/>
          </p:nvPr>
        </p:nvSpPr>
        <p:spPr>
          <a:xfrm>
            <a:off x="871538" y="188913"/>
            <a:ext cx="8162925" cy="14351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gl-ES" altLang="gl-ES" smtClean="0">
                <a:latin typeface="Tahoma" panose="020B0604030504040204" pitchFamily="34" charset="0"/>
              </a:rPr>
              <a:t>Terra Sigillata gálica tardía (TSGT)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normAutofit fontScale="92500"/>
          </a:bodyPr>
          <a:lstStyle/>
          <a:p>
            <a:pPr marL="341313" indent="-341313" eaLnBrk="1" hangingPunct="1">
              <a:spcBef>
                <a:spcPts val="600"/>
              </a:spcBef>
              <a:buClr>
                <a:srgbClr val="9A0000"/>
              </a:buClr>
              <a:buFont typeface="Wingdings" panose="05000000000000000000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gl-ES" altLang="gl-ES" sz="2400" smtClean="0">
                <a:solidFill>
                  <a:srgbClr val="000000"/>
                </a:solidFill>
                <a:latin typeface="Tahoma" panose="020B0604030504040204" pitchFamily="34" charset="0"/>
              </a:rPr>
              <a:t>3 zonas de produción: Narbonense, área provenzal e atlántica.</a:t>
            </a:r>
          </a:p>
          <a:p>
            <a:pPr marL="341313" indent="-341313" eaLnBrk="1" hangingPunct="1">
              <a:spcBef>
                <a:spcPts val="600"/>
              </a:spcBef>
              <a:buClr>
                <a:srgbClr val="9A0000"/>
              </a:buClr>
              <a:buFont typeface="Wingdings" panose="05000000000000000000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gl-ES" altLang="gl-ES" sz="2400" smtClean="0">
                <a:solidFill>
                  <a:srgbClr val="000000"/>
                </a:solidFill>
                <a:latin typeface="Tahoma" panose="020B0604030504040204" pitchFamily="34" charset="0"/>
              </a:rPr>
              <a:t>Volta a coccións redutoras </a:t>
            </a:r>
            <a:r>
              <a:rPr lang="gl-ES" altLang="gl-ES" sz="2400" u="sng" smtClean="0">
                <a:solidFill>
                  <a:srgbClr val="000000"/>
                </a:solidFill>
                <a:latin typeface="Tahoma" panose="020B0604030504040204" pitchFamily="34" charset="0"/>
              </a:rPr>
              <a:t>dende o s. V</a:t>
            </a:r>
            <a:r>
              <a:rPr lang="gl-ES" altLang="gl-ES" sz="2400" smtClean="0">
                <a:solidFill>
                  <a:srgbClr val="000000"/>
                </a:solidFill>
                <a:latin typeface="Tahoma" panose="020B0604030504040204" pitchFamily="34" charset="0"/>
              </a:rPr>
              <a:t> (produce cerámicas grises)</a:t>
            </a:r>
          </a:p>
          <a:p>
            <a:pPr marL="341313" indent="-341313" eaLnBrk="1" hangingPunct="1">
              <a:spcBef>
                <a:spcPts val="600"/>
              </a:spcBef>
              <a:buClr>
                <a:srgbClr val="9A0000"/>
              </a:buClr>
              <a:buFont typeface="Wingdings" panose="05000000000000000000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gl-ES" altLang="gl-ES" sz="2400" smtClean="0">
                <a:solidFill>
                  <a:srgbClr val="000000"/>
                </a:solidFill>
                <a:latin typeface="Tahoma" panose="020B0604030504040204" pitchFamily="34" charset="0"/>
              </a:rPr>
              <a:t>Repertorio formal derivado do alto-imperio, aínda que tamén se coñecen xerros, botellas e outras formas pechadas.</a:t>
            </a:r>
          </a:p>
        </p:txBody>
      </p:sp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88" y="2438400"/>
            <a:ext cx="3979862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ayas grises">
  <a:themeElements>
    <a:clrScheme name="Rayas gris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Rayas grises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gl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gl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Rayas gris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as gris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yas gris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yas gris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presentaciones\Rayas grises.pot</Template>
  <TotalTime>686</TotalTime>
  <Words>1298</Words>
  <Application>Microsoft Office PowerPoint</Application>
  <PresentationFormat>Presentación en pantalla (4:3)</PresentationFormat>
  <Paragraphs>159</Paragraphs>
  <Slides>32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9" baseType="lpstr">
      <vt:lpstr>Verdana</vt:lpstr>
      <vt:lpstr>Times New Roman</vt:lpstr>
      <vt:lpstr>Arial</vt:lpstr>
      <vt:lpstr>Wingdings</vt:lpstr>
      <vt:lpstr>Tahoma</vt:lpstr>
      <vt:lpstr>Rayas grises</vt:lpstr>
      <vt:lpstr>Adobe Photoshop Image</vt:lpstr>
      <vt:lpstr>A cerámica romana Verniz negro, Campaniense e Terra Sigillata</vt:lpstr>
      <vt:lpstr>Índice</vt:lpstr>
      <vt:lpstr>Clasificación funcional</vt:lpstr>
      <vt:lpstr>Menaxe de mesa</vt:lpstr>
      <vt:lpstr>Tipoloxías / Clasificación</vt:lpstr>
      <vt:lpstr>Cerámicas de verniz negro e campanienses (fins s.IV-mediados s.I a.C.)</vt:lpstr>
      <vt:lpstr>Grupo de pequenas estampillas  (o máis antigo: segunda metade s.IV-mediados s.III)</vt:lpstr>
      <vt:lpstr>Campaniense A (s. IV –mediados s.I a.C.)</vt:lpstr>
      <vt:lpstr>Campaniense B (mediados s.II a.C.)</vt:lpstr>
      <vt:lpstr>Campaniense C (150-50 a.C.)</vt:lpstr>
      <vt:lpstr>Terra Sigillata  (aparece a mediados s.I a.C.)</vt:lpstr>
      <vt:lpstr>Presentación de PowerPoint</vt:lpstr>
      <vt:lpstr>Marcas de sigillum</vt:lpstr>
      <vt:lpstr>Terra Sigillata Itálica (TSI)  antiga Terra Sigillata Aretina)</vt:lpstr>
      <vt:lpstr>Terra Sigillata Gálica (TSG) Substitúe á TSI a partir do 20 d.C. no occidente do Imperio</vt:lpstr>
      <vt:lpstr>Terra Sigillata Gálica (TSG) Grupo Graufenseque</vt:lpstr>
      <vt:lpstr>Presentación de PowerPoint</vt:lpstr>
      <vt:lpstr>Terra Sigillata Gálica (TSG) Grupo Montans (Aquitania romana) </vt:lpstr>
      <vt:lpstr>Presentación de PowerPoint</vt:lpstr>
      <vt:lpstr>Terra Sigillata Hispánica (TSH) (mediados s. I- s.III d.C.)</vt:lpstr>
      <vt:lpstr>Presentación de PowerPoint</vt:lpstr>
      <vt:lpstr>Repertorio decorativo TSH</vt:lpstr>
      <vt:lpstr>As producións de Tricio difundíronse por toda a Península, sur da Galia, norte de África e ata Italia. Na península entrou en competencia coa rexión oleira da Bética.</vt:lpstr>
      <vt:lpstr>Terra Sigillata Africana (TSA) </vt:lpstr>
      <vt:lpstr>Terra Sigillata Africana A (finais s.I – s.III d.C.)</vt:lpstr>
      <vt:lpstr>Terra Sigillata africana A/D (s. III- principios s. IV d.C.)</vt:lpstr>
      <vt:lpstr>Presentación de PowerPoint</vt:lpstr>
      <vt:lpstr>Terra Sigillata africana C (s.III d.C.)</vt:lpstr>
      <vt:lpstr>Terra Sigillata africana D (ss.IV-VII d.C.)</vt:lpstr>
      <vt:lpstr>TSA D con símbolos cristiáns</vt:lpstr>
      <vt:lpstr>Terra Sigillata Hispánica tardía (TSHT)(dende inicios s.IV)</vt:lpstr>
      <vt:lpstr>Terra Sigillata gálica tardía (TSGT)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cerámica romana</dc:title>
  <dc:creator>Rousi</dc:creator>
  <cp:lastModifiedBy>Rosa Brañas</cp:lastModifiedBy>
  <cp:revision>47</cp:revision>
  <dcterms:created xsi:type="dcterms:W3CDTF">2011-04-11T16:53:47Z</dcterms:created>
  <dcterms:modified xsi:type="dcterms:W3CDTF">2020-04-20T18:48:47Z</dcterms:modified>
</cp:coreProperties>
</file>