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13" r:id="rId3"/>
    <p:sldId id="295" r:id="rId4"/>
    <p:sldId id="273" r:id="rId5"/>
    <p:sldId id="258" r:id="rId6"/>
    <p:sldId id="272" r:id="rId7"/>
    <p:sldId id="274" r:id="rId8"/>
    <p:sldId id="276" r:id="rId9"/>
    <p:sldId id="288" r:id="rId10"/>
    <p:sldId id="289" r:id="rId11"/>
    <p:sldId id="277" r:id="rId12"/>
    <p:sldId id="261" r:id="rId13"/>
    <p:sldId id="278" r:id="rId14"/>
    <p:sldId id="294" r:id="rId15"/>
    <p:sldId id="297" r:id="rId16"/>
    <p:sldId id="299" r:id="rId17"/>
    <p:sldId id="300" r:id="rId18"/>
    <p:sldId id="280" r:id="rId19"/>
    <p:sldId id="263" r:id="rId20"/>
    <p:sldId id="266" r:id="rId21"/>
    <p:sldId id="264" r:id="rId22"/>
    <p:sldId id="287" r:id="rId23"/>
    <p:sldId id="307" r:id="rId24"/>
    <p:sldId id="304" r:id="rId25"/>
    <p:sldId id="308" r:id="rId26"/>
    <p:sldId id="309" r:id="rId27"/>
    <p:sldId id="310" r:id="rId28"/>
  </p:sldIdLst>
  <p:sldSz cx="9144000" cy="6858000" type="screen4x3"/>
  <p:notesSz cx="6858000" cy="9144000"/>
  <p:defaultTextStyle>
    <a:defPPr>
      <a:defRPr lang="es-E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9933"/>
    <a:srgbClr val="FF9966"/>
    <a:srgbClr val="CC9900"/>
    <a:srgbClr val="DAB48E"/>
    <a:srgbClr val="663300"/>
    <a:srgbClr val="66FF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3" d="100"/>
          <a:sy n="63" d="100"/>
        </p:scale>
        <p:origin x="93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2855AD6D-7E01-E51E-1EBA-8B052393ACA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CD8E7B2-C268-3AD0-2EC9-E0A0AEBB449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3026B342-1158-5940-C579-C21167EB31A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>
            <a:extLst>
              <a:ext uri="{FF2B5EF4-FFF2-40B4-BE49-F238E27FC236}">
                <a16:creationId xmlns:a16="http://schemas.microsoft.com/office/drawing/2014/main" id="{DD46F2C5-C04C-8C2D-8659-FD732BB0F7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0422" name="Rectangle 6">
            <a:extLst>
              <a:ext uri="{FF2B5EF4-FFF2-40B4-BE49-F238E27FC236}">
                <a16:creationId xmlns:a16="http://schemas.microsoft.com/office/drawing/2014/main" id="{713E6A7C-71C4-AEF8-4472-36A67521BA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0423" name="Rectangle 7">
            <a:extLst>
              <a:ext uri="{FF2B5EF4-FFF2-40B4-BE49-F238E27FC236}">
                <a16:creationId xmlns:a16="http://schemas.microsoft.com/office/drawing/2014/main" id="{963692CE-E392-2D2A-AD7C-4EC3556707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EA6F1DD-B008-44E8-91F5-76FE4F983D0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A9B40AA8-4675-DA1C-90DF-ED90767DCB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62B8B98-C470-4310-8B60-C0A9A6582BAC}" type="slidenum">
              <a:rPr lang="es-ES" altLang="es-ES" sz="1200"/>
              <a:pPr eaLnBrk="1" hangingPunct="1"/>
              <a:t>1</a:t>
            </a:fld>
            <a:endParaRPr lang="es-ES" altLang="es-E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0CAE750-26CB-66CE-63A9-1BDD204199A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74ACFCB-9027-A6E6-CA09-D89A33063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gl-ES" altLang="es-ES">
                <a:latin typeface="Book Antiqua" panose="02040602050305030304" pitchFamily="18" charset="0"/>
              </a:rPr>
              <a:t>Cerámica do Bronce</a:t>
            </a:r>
            <a:endParaRPr lang="es-ES" altLang="es-ES">
              <a:latin typeface="Book Antiqua" panose="02040602050305030304" pitchFamily="18" charset="0"/>
            </a:endParaRPr>
          </a:p>
          <a:p>
            <a:pPr eaLnBrk="1" hangingPunct="1"/>
            <a:r>
              <a:rPr lang="gl-ES" altLang="es-ES">
                <a:latin typeface="Book Antiqua" panose="02040602050305030304" pitchFamily="18" charset="0"/>
              </a:rPr>
              <a:t>Cerámica minóica</a:t>
            </a:r>
          </a:p>
          <a:p>
            <a:pPr lvl="1" eaLnBrk="1" hangingPunct="1"/>
            <a:r>
              <a:rPr lang="gl-ES" altLang="es-ES">
                <a:latin typeface="Book Antiqua" panose="02040602050305030304" pitchFamily="18" charset="0"/>
              </a:rPr>
              <a:t>dos primeiros palacios (1900-1700)</a:t>
            </a:r>
          </a:p>
          <a:p>
            <a:pPr lvl="2" eaLnBrk="1" hangingPunct="1"/>
            <a:r>
              <a:rPr lang="gl-ES" altLang="es-ES">
                <a:latin typeface="Book Antiqua" panose="02040602050305030304" pitchFamily="18" charset="0"/>
              </a:rPr>
              <a:t>MM I B / II A</a:t>
            </a:r>
          </a:p>
          <a:p>
            <a:pPr lvl="2" eaLnBrk="1" hangingPunct="1"/>
            <a:r>
              <a:rPr lang="gl-ES" altLang="es-ES" u="sng">
                <a:latin typeface="Book Antiqua" panose="02040602050305030304" pitchFamily="18" charset="0"/>
              </a:rPr>
              <a:t>MM II B / III A</a:t>
            </a:r>
          </a:p>
          <a:p>
            <a:pPr lvl="2" eaLnBrk="1" hangingPunct="1"/>
            <a:r>
              <a:rPr lang="gl-ES" altLang="es-ES" u="sng">
                <a:latin typeface="Book Antiqua" panose="02040602050305030304" pitchFamily="18" charset="0"/>
              </a:rPr>
              <a:t>Kamares (&gt; de “casca de ovo”)</a:t>
            </a:r>
          </a:p>
          <a:p>
            <a:pPr lvl="1" eaLnBrk="1" hangingPunct="1"/>
            <a:r>
              <a:rPr lang="gl-ES" altLang="es-ES">
                <a:latin typeface="Book Antiqua" panose="02040602050305030304" pitchFamily="18" charset="0"/>
              </a:rPr>
              <a:t>dos segundos palacios</a:t>
            </a:r>
          </a:p>
          <a:p>
            <a:pPr lvl="2" eaLnBrk="1" hangingPunct="1"/>
            <a:r>
              <a:rPr lang="gl-ES" altLang="es-ES">
                <a:latin typeface="Book Antiqua" panose="02040602050305030304" pitchFamily="18" charset="0"/>
              </a:rPr>
              <a:t>MR IA</a:t>
            </a:r>
          </a:p>
          <a:p>
            <a:pPr lvl="2" eaLnBrk="1" hangingPunct="1"/>
            <a:r>
              <a:rPr lang="gl-ES" altLang="es-ES">
                <a:latin typeface="Book Antiqua" panose="02040602050305030304" pitchFamily="18" charset="0"/>
              </a:rPr>
              <a:t>MR IB</a:t>
            </a:r>
          </a:p>
          <a:p>
            <a:pPr lvl="1" eaLnBrk="1" hangingPunct="1"/>
            <a:r>
              <a:rPr lang="gl-ES" altLang="es-ES">
                <a:latin typeface="Book Antiqua" panose="02040602050305030304" pitchFamily="18" charset="0"/>
              </a:rPr>
              <a:t>monopalacial (1450-1375)</a:t>
            </a:r>
          </a:p>
          <a:p>
            <a:pPr lvl="2" eaLnBrk="1" hangingPunct="1"/>
            <a:r>
              <a:rPr lang="gl-ES" altLang="es-ES">
                <a:latin typeface="Book Antiqua" panose="02040602050305030304" pitchFamily="18" charset="0"/>
              </a:rPr>
              <a:t>MR II</a:t>
            </a:r>
          </a:p>
          <a:p>
            <a:pPr lvl="2" eaLnBrk="1" hangingPunct="1"/>
            <a:r>
              <a:rPr lang="gl-ES" altLang="es-ES">
                <a:latin typeface="Book Antiqua" panose="02040602050305030304" pitchFamily="18" charset="0"/>
              </a:rPr>
              <a:t>MR IIIA 1</a:t>
            </a:r>
          </a:p>
          <a:p>
            <a:pPr lvl="2" eaLnBrk="1" hangingPunct="1"/>
            <a:endParaRPr lang="gl-ES" altLang="es-ES">
              <a:latin typeface="Book Antiqua" panose="02040602050305030304" pitchFamily="18" charset="0"/>
            </a:endParaRPr>
          </a:p>
          <a:p>
            <a:pPr eaLnBrk="1" hangingPunct="1"/>
            <a:r>
              <a:rPr lang="gl-ES" altLang="es-ES">
                <a:latin typeface="Book Antiqua" panose="02040602050305030304" pitchFamily="18" charset="0"/>
              </a:rPr>
              <a:t>Cerámica micénica</a:t>
            </a:r>
          </a:p>
          <a:p>
            <a:pPr lvl="1" eaLnBrk="1" hangingPunct="1"/>
            <a:r>
              <a:rPr lang="gl-ES" altLang="es-ES">
                <a:latin typeface="Book Antiqua" panose="02040602050305030304" pitchFamily="18" charset="0"/>
              </a:rPr>
              <a:t>Heládico Recente II B.</a:t>
            </a:r>
            <a:endParaRPr lang="es-ES" altLang="es-ES">
              <a:latin typeface="Book Antiqua" panose="02040602050305030304" pitchFamily="18" charset="0"/>
            </a:endParaRPr>
          </a:p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1BE4E06B-8FAF-9F06-8EFE-45783E0FDAB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C83248C6-0F0A-33B6-B73B-7DF68F0348A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6717CFE8-E229-FEC9-A0A3-4EE3427B23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5346102-DCD9-4B3E-89BC-D0C64DC80216}" type="slidenum">
              <a:rPr lang="es-ES" altLang="es-ES" sz="1200"/>
              <a:pPr eaLnBrk="1" hangingPunct="1"/>
              <a:t>3</a:t>
            </a:fld>
            <a:endParaRPr lang="es-ES" altLang="es-E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C6E42A5D-D63C-85B3-0EA2-4512D648D0F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E4B58425-CC30-E440-2895-DBC80778A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5DBD59D1-F522-6BA6-FA95-0FBD385848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4A501B6-F667-402A-8231-42D006578F91}" type="slidenum">
              <a:rPr lang="es-ES" altLang="es-ES" sz="1200"/>
              <a:pPr eaLnBrk="1" hangingPunct="1"/>
              <a:t>4</a:t>
            </a:fld>
            <a:endParaRPr lang="es-ES" altLang="es-ES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4C50DD5-A083-E5A1-ED1D-C7CB9EF7513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9A54DD84-D885-96DE-8DCC-8E20D19475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D81335A5-423D-80EA-92D6-0CE20C884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A24E6A4-1B99-46CE-8703-BA84E14B0488}" type="slidenum">
              <a:rPr lang="es-ES" altLang="es-ES" sz="1200"/>
              <a:pPr eaLnBrk="1" hangingPunct="1"/>
              <a:t>5</a:t>
            </a:fld>
            <a:endParaRPr lang="es-ES" altLang="es-ES" sz="12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F128604B-94A1-0965-F357-C330FE24BD2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CDEBE047-5382-CAAA-D639-537FEE0C60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484212D6-3ECB-063A-6712-DF101782DD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26A11CE-8699-44DB-ACFE-C92A7C5168F7}" type="slidenum">
              <a:rPr lang="es-ES" altLang="es-ES" sz="1200"/>
              <a:pPr eaLnBrk="1" hangingPunct="1"/>
              <a:t>6</a:t>
            </a:fld>
            <a:endParaRPr lang="es-ES" altLang="es-E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115B1EFE-88EB-BA99-CCB7-28F91AC10C8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04A5474-8C9E-806B-8A7F-8CC955003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15240B97-2084-C4C1-4F25-5ED940503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5FEFE41-91C3-48C0-8085-B5391F51405E}" type="slidenum">
              <a:rPr lang="es-ES" altLang="es-ES" sz="1200"/>
              <a:pPr eaLnBrk="1" hangingPunct="1"/>
              <a:t>7</a:t>
            </a:fld>
            <a:endParaRPr lang="es-ES" altLang="es-ES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B82962C-FC7C-2726-9B10-F3C043F0875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9E59A183-B780-FB5B-C4EC-ADE996FE38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CFC39CBC-AF2E-2C98-E2FB-4680783AF8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761AB51-777B-4C3E-93B9-DFDAC8A4DC73}" type="slidenum">
              <a:rPr lang="es-ES" altLang="es-ES" sz="1200"/>
              <a:pPr eaLnBrk="1" hangingPunct="1"/>
              <a:t>8</a:t>
            </a:fld>
            <a:endParaRPr lang="es-ES" altLang="es-ES" sz="12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8AA7F1A6-A5B7-45A3-03B8-C2830F9A753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6A045141-7BCD-79FD-80C3-8FA67EE5C5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F72B9218-161B-F06D-FA49-56D33BF78C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B10B6BF-A53C-4651-AF74-F96F50ED257D}" type="slidenum">
              <a:rPr lang="es-ES" altLang="es-ES" sz="1200"/>
              <a:pPr eaLnBrk="1" hangingPunct="1"/>
              <a:t>9</a:t>
            </a:fld>
            <a:endParaRPr lang="es-ES" altLang="es-ES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9C6BD605-E4F3-DB7E-C920-986E87E674B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AB3DA4FB-0A04-4944-4CD7-AE8286802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237FB2F4-E7E5-DB8F-B159-16692CD3F9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E5E1540-F087-4CA4-9C6B-0DB879A6F443}" type="slidenum">
              <a:rPr lang="es-ES" altLang="es-ES" sz="1200"/>
              <a:pPr eaLnBrk="1" hangingPunct="1"/>
              <a:t>10</a:t>
            </a:fld>
            <a:endParaRPr lang="es-ES" altLang="es-ES" sz="12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38F4800-E18F-D853-62FD-A4581F7532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DC7F5952-138D-5762-80BC-2195BEE7E0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5AC41BB-C8E3-0968-367D-6DA606B7A4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15C078A-2C97-440C-82EB-4AC95A4E32EB}" type="slidenum">
              <a:rPr lang="es-ES" altLang="es-ES" sz="1200"/>
              <a:pPr eaLnBrk="1" hangingPunct="1"/>
              <a:t>11</a:t>
            </a:fld>
            <a:endParaRPr lang="es-ES" altLang="es-ES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8609C3F-AB61-719E-73D9-0A3132E4955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28CFF550-8367-4BE5-C614-9CBAB5352E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FE5BA4D2-D687-BD57-2679-220CD1875C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E797F9D-4372-48D9-83D2-28ECBD668AA4}" type="slidenum">
              <a:rPr lang="es-ES" altLang="es-ES" sz="1200"/>
              <a:pPr eaLnBrk="1" hangingPunct="1"/>
              <a:t>12</a:t>
            </a:fld>
            <a:endParaRPr lang="es-ES" altLang="es-ES" sz="12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A361C93-4BAF-31D8-6E35-4F52A312A62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55C345ED-33D6-211F-5719-9ABFC85F0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55E0E108-D12B-6CA0-E697-D097A20220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C902211-D72B-41DF-8391-9C1E5A999AFC}" type="slidenum">
              <a:rPr lang="es-ES" altLang="es-ES" sz="1200"/>
              <a:pPr eaLnBrk="1" hangingPunct="1"/>
              <a:t>13</a:t>
            </a:fld>
            <a:endParaRPr lang="es-ES" altLang="es-ES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D495BF2-6E65-AEFC-3035-1C5E7DD7E39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1699451-C651-1E20-DE8F-35A84E28AE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BEDFC26-38F8-2BDC-C03E-8EF4EB9D53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16B62F6-E810-49FF-9547-91C992A9F7D1}" type="slidenum">
              <a:rPr lang="es-ES" altLang="es-ES" sz="1200"/>
              <a:pPr eaLnBrk="1" hangingPunct="1"/>
              <a:t>14</a:t>
            </a:fld>
            <a:endParaRPr lang="es-ES" altLang="es-ES" sz="120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0C513183-39E6-4668-D899-87A5FD5A447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B62877E0-88F4-2622-023C-179980309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002DA52-F734-6239-B7A1-EFAD5252E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846B5CD-DADC-4F39-8A5F-7C4668DDDDAB}" type="slidenum">
              <a:rPr lang="es-ES" altLang="es-ES" sz="1200"/>
              <a:pPr eaLnBrk="1" hangingPunct="1"/>
              <a:t>15</a:t>
            </a:fld>
            <a:endParaRPr lang="es-ES" altLang="es-E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C3EC38FF-9254-A23D-5E9C-21CEE08D6AD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18F98EC0-EA00-76A8-283C-7B3BAE1E0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79AC8F8D-A923-1598-209E-95A22CBBE3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67AEAE1-EEEC-4072-9C4F-3BAB0DFCC068}" type="slidenum">
              <a:rPr lang="es-ES" altLang="es-ES" sz="1200"/>
              <a:pPr eaLnBrk="1" hangingPunct="1"/>
              <a:t>16</a:t>
            </a:fld>
            <a:endParaRPr lang="es-ES" altLang="es-ES" sz="12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FF35E218-5E35-C404-C8C4-F65EE3AD95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91AC6C73-83A7-7354-F0EC-6D008229F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1ACA0592-847C-0F60-5C85-29471A6690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54D9EF1-021A-41F5-B3C0-20C8F83A1D62}" type="slidenum">
              <a:rPr lang="es-ES" altLang="es-ES" sz="1200"/>
              <a:pPr eaLnBrk="1" hangingPunct="1"/>
              <a:t>17</a:t>
            </a:fld>
            <a:endParaRPr lang="es-ES" altLang="es-E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FF0483F8-0DE2-5E35-8686-EB9DA3BAB2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2C0A5834-B7BB-C383-B5F7-8A48575B8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1B1E8F59-A25A-E4B3-A91C-7F1FE095B1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0F74E8D-D8D6-44A4-BF2E-A0D92959F8E5}" type="slidenum">
              <a:rPr lang="es-ES" altLang="es-ES" sz="1200"/>
              <a:pPr eaLnBrk="1" hangingPunct="1"/>
              <a:t>18</a:t>
            </a:fld>
            <a:endParaRPr lang="es-ES" altLang="es-ES" sz="120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82CADDB-CA89-F61B-1A1E-29342541031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9917E62-04C2-9AAF-193C-C77706747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00B2EDB4-1B32-9891-91F9-ADBEC0F176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2823FB2-ED25-4CAC-9487-1F3A94851DFF}" type="slidenum">
              <a:rPr lang="es-ES" altLang="es-ES" sz="1200"/>
              <a:pPr eaLnBrk="1" hangingPunct="1"/>
              <a:t>19</a:t>
            </a:fld>
            <a:endParaRPr lang="es-ES" altLang="es-E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0EFB72F-B218-A059-DEE5-91018223D1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985EAFB-67F5-F3A4-6B30-2131388A3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0B794F32-4E50-13BA-0FD5-B982C67D0B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AE7FD1A-4D3C-4264-B589-A7AD8CF593D1}" type="slidenum">
              <a:rPr lang="es-ES" altLang="es-ES" sz="1200"/>
              <a:pPr eaLnBrk="1" hangingPunct="1"/>
              <a:t>20</a:t>
            </a:fld>
            <a:endParaRPr lang="es-ES" altLang="es-ES" sz="12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35107EC-32C6-7421-553F-65956D8253F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34FD79E0-BAF8-1ED6-677C-6B27EC9BD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924AAA0-260C-BDFC-288C-80CEDDAA60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0F3AB83-0111-492F-8146-BDFBB90BB8A1}" type="slidenum">
              <a:rPr lang="es-ES" altLang="es-ES" sz="1200"/>
              <a:pPr eaLnBrk="1" hangingPunct="1"/>
              <a:t>21</a:t>
            </a:fld>
            <a:endParaRPr lang="es-ES" altLang="es-ES" sz="120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D52CDACE-C90C-9FFE-958F-1137EA9EC19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EF893CA3-9F07-8802-5779-80D565BA2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2CEBCB4C-6CBE-C072-3C17-2163A28625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BDA47A8-B113-4397-A34E-F1F509E74186}" type="slidenum">
              <a:rPr lang="es-ES" altLang="es-ES" sz="1200"/>
              <a:pPr eaLnBrk="1" hangingPunct="1"/>
              <a:t>22</a:t>
            </a:fld>
            <a:endParaRPr lang="es-ES" altLang="es-ES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9DBB718E-9CC4-EBDD-6B80-CB479F763E0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B1D2388F-654E-87C2-17FE-0E8571E48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62189ACB-50B6-93E8-2F72-86B39E67BE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7744D16-6CCE-4D63-B1BB-EB9EA6708799}" type="slidenum">
              <a:rPr lang="es-ES" altLang="es-ES" sz="1200"/>
              <a:pPr eaLnBrk="1" hangingPunct="1"/>
              <a:t>23</a:t>
            </a:fld>
            <a:endParaRPr lang="es-ES" altLang="es-ES" sz="12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32AE0186-994C-4565-173F-3665E1625E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689C60E-F78D-2BE1-5810-30DF34EB5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84B7192-7868-129B-3C76-6D3BF5CB70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DC929B6-9F74-48DD-A906-89E81C4B790A}" type="slidenum">
              <a:rPr lang="es-ES" altLang="es-ES" sz="1200"/>
              <a:pPr eaLnBrk="1" hangingPunct="1"/>
              <a:t>24</a:t>
            </a:fld>
            <a:endParaRPr lang="es-ES" altLang="es-ES" sz="12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18B1DE96-0E5E-B11B-B495-F93D11840E7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B047FF73-3C8D-824D-58B9-3A757C7DE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AED0AE53-B4BA-1F4A-F06E-BCFCDFED64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44F978F-0A60-4DF1-9975-3873A1F6687D}" type="slidenum">
              <a:rPr lang="es-ES" altLang="es-ES" sz="1200"/>
              <a:pPr eaLnBrk="1" hangingPunct="1"/>
              <a:t>25</a:t>
            </a:fld>
            <a:endParaRPr lang="es-ES" altLang="es-ES" sz="120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7AE8A749-2CEB-DBED-5839-B94047D318C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A133020B-7E04-029A-EF22-A68CA7E386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DD56CD32-B47F-B656-AF50-9B89DE81F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CEF8106-20F5-4A17-B197-2E1E9C6FF5DA}" type="slidenum">
              <a:rPr lang="es-ES" altLang="es-ES" sz="1200"/>
              <a:pPr eaLnBrk="1" hangingPunct="1"/>
              <a:t>26</a:t>
            </a:fld>
            <a:endParaRPr lang="es-ES" altLang="es-ES" sz="12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29EB984-13A9-CC10-4FAE-F803E646507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85B0AE9-5771-AE26-2C21-E6C43C972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BE477815-21B5-6340-DD80-A69E59C333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DBD380B-6313-4887-A8D4-7D2EB5D7992D}" type="slidenum">
              <a:rPr lang="es-ES" altLang="es-ES" sz="1200"/>
              <a:pPr eaLnBrk="1" hangingPunct="1"/>
              <a:t>27</a:t>
            </a:fld>
            <a:endParaRPr lang="es-ES" altLang="es-ES" sz="12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F4640A9E-72ED-A7B4-2AF0-88DA5A30A09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B3E1815D-7859-B508-12CD-0B8B36B4B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gl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4A1E61-9760-A3C9-9DC8-B68D6F7088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B4B266-621A-5184-F3C7-172A36A46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ED77B9-13CF-43F2-3F6E-420FD3E69B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3C709-DD37-471D-8F54-9B2ECECB22E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91522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DF574E-2F65-3017-FC48-A6E6931AB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D45AFC-076B-530E-331E-FDCE68548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ABEFB5-D13E-A6FF-0650-2D21A10B29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D4CC63-C874-4D0F-AB50-5807C76869C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60540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F7EC09-B561-4EF0-54D5-D916F4FD75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397A5A-C7C1-0C8E-F1F0-AB53196C66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5C41AC-651F-A23B-93BB-09A06CA927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DD806-73FF-4456-8408-F5E2FE44CC4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46967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7BF80-749E-6529-B55D-69EA472433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92D6E4-D40E-D911-470F-9581FFE0C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90ABDD-122C-751B-7B2A-84FFC41D24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624001-9591-4681-A782-25A21545364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14955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5BF2363-DEBC-E1B9-EA47-ED36054D9B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2DAAF8A-D767-3085-17BF-5E46ED7DC2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B4B69FE-73B3-FF45-6E7C-0B7F6405C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B7CF5F-A320-4F1D-AF13-66E9FD191CB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6899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311C33-C3A4-8CE0-077B-EE1AEFB9E0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5CE624F-83D0-559B-7706-6251751BC2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051FD41-032A-0047-589C-0F8A31C08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BF6648-8CCB-4F30-86DF-D3B512E7209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2225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DAB2E5B-1FF3-C1EB-CE8C-506578121E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DC5B175-A809-8952-04A8-0019FED089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AE6973-9ED9-7757-6A43-0A343B2B67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EB9D11-BD49-4419-BE42-B1AF9B8FC74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07946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C0337-3D06-7AD3-4D43-23F79DE265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EC7979-4BCB-963A-3DA2-55918FC237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587896-905D-8F39-6C7E-D96E0C691A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11010-23C8-44EA-8F4F-F26DAD855CE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9641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88B8B8-64A2-F6FD-167A-037393E8B1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9932F7-A041-4D08-9C4A-7C247796A2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0C092E-06B1-2CEF-1168-E46D3ABAC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6FE5-29E0-45EA-8077-FA7C1456E84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2154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474C30-F6F2-853F-29A3-31895D07CD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E750A6-CAFE-498F-A748-0920ADF34F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EA867D-44C5-E143-19D2-2F585310AC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B05DD-7274-41C8-BE28-702EDF23347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6716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52B4B5-0383-BD26-E5E4-48E2E322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44573E-4248-2ED3-675E-557A2BB905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5C3C05-5DE5-0A1F-4384-E68E60D89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61864-13F6-47AC-B489-2504325076B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91974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EB1DE-82F8-7EF1-40ED-9EF6427081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532BD7-1F9F-3230-FA72-03945CA1B2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1402D5-D761-5FE5-1E16-F054210D21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55966F-6FF5-4F37-8F78-3F0424ED164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05821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27CF0-CF84-AF5E-47D0-B4F7A7A02A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2F8340-BA2C-FF96-42D3-ED563B5F1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8DAF5-40E4-A42F-5890-4BC7693A0D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68F3A9-C583-42F5-819B-5CB9F57EAED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6868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64BA571-88AF-9F01-E322-3772403AD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7E4020C-0F80-B6DC-007C-3DF1882DF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427ABE8-6E07-2AF8-7F64-CD139984AF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57CA9F9-E10D-5C51-E3C1-A94EFCF739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38374B-54C2-9B0E-722A-61F5D6CAB2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866D27C7-35DE-4E4A-86C3-3D021103373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>
            <a:extLst>
              <a:ext uri="{FF2B5EF4-FFF2-40B4-BE49-F238E27FC236}">
                <a16:creationId xmlns:a16="http://schemas.microsoft.com/office/drawing/2014/main" id="{F8D62CC1-E578-1D01-B5B9-13A62F444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id="{BF43A779-D43B-8C09-7075-CF2E4A5280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33800" y="2971800"/>
            <a:ext cx="4724400" cy="1752600"/>
          </a:xfrm>
          <a:solidFill>
            <a:srgbClr val="CFBC4B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gl-ES" altLang="es-ES" sz="4800">
                <a:solidFill>
                  <a:schemeClr val="tx1"/>
                </a:solidFill>
                <a:latin typeface="Book Antiqua" panose="02040602050305030304" pitchFamily="18" charset="0"/>
              </a:rPr>
              <a:t>Evolución da cerámica grega</a:t>
            </a:r>
            <a:endParaRPr lang="es-ES" altLang="es-ES" sz="480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6125028A-9984-CE26-F6F0-5038C6D2C4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0" y="5181600"/>
            <a:ext cx="6172200" cy="685800"/>
          </a:xfrm>
          <a:solidFill>
            <a:srgbClr val="CFBC4B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gl-ES" altLang="es-ES" b="1">
                <a:latin typeface="Book Antiqua" panose="02040602050305030304" pitchFamily="18" charset="0"/>
              </a:rPr>
              <a:t>antecedentes creto-micénicos</a:t>
            </a:r>
            <a:endParaRPr lang="es-ES" altLang="es-ES" b="1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0E06F969-6497-3B75-3F92-AA86E0C98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s-ES" altLang="es-ES">
                <a:latin typeface="Book Antiqua" panose="02040602050305030304" pitchFamily="18" charset="0"/>
              </a:rPr>
              <a:t>Periodización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E471F4F2-88A3-E2A9-4A57-E9D53EC8A2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3810000" cy="5181600"/>
          </a:xfrm>
          <a:solidFill>
            <a:srgbClr val="33CCCC">
              <a:alpha val="50000"/>
            </a:srgbClr>
          </a:solidFill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000000"/>
                </a:solidFill>
                <a:latin typeface="Book Antiqua" panose="02040602050305030304" pitchFamily="18" charset="0"/>
              </a:rPr>
              <a:t>Cerámica minóica (2000-1350 a.C.)</a:t>
            </a:r>
            <a:endParaRPr lang="es-ES" altLang="es-ES" sz="24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gl-ES" altLang="es-ES" sz="2000" u="sng">
                <a:solidFill>
                  <a:srgbClr val="000000"/>
                </a:solidFill>
                <a:latin typeface="Book Antiqua" panose="02040602050305030304" pitchFamily="18" charset="0"/>
              </a:rPr>
              <a:t>Primeiros Palacios</a:t>
            </a:r>
            <a:br>
              <a:rPr lang="gl-ES" altLang="es-ES" sz="2000">
                <a:solidFill>
                  <a:srgbClr val="000000"/>
                </a:solidFill>
                <a:latin typeface="Book Antiqua" panose="02040602050305030304" pitchFamily="18" charset="0"/>
              </a:rPr>
            </a:br>
            <a:r>
              <a:rPr lang="gl-ES" altLang="es-ES" sz="2000">
                <a:solidFill>
                  <a:srgbClr val="000000"/>
                </a:solidFill>
                <a:latin typeface="Book Antiqua" panose="02040602050305030304" pitchFamily="18" charset="0"/>
              </a:rPr>
              <a:t>Minoico Medio IA: cerámica de Kamares (motivos claros sobre fondo escuro)</a:t>
            </a:r>
            <a:endParaRPr lang="es-ES" altLang="es-ES" sz="20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gl-ES" altLang="es-ES" sz="2000" u="sng">
                <a:solidFill>
                  <a:srgbClr val="000000"/>
                </a:solidFill>
                <a:latin typeface="Book Antiqua" panose="02040602050305030304" pitchFamily="18" charset="0"/>
              </a:rPr>
              <a:t>Segundos palacios</a:t>
            </a:r>
            <a:br>
              <a:rPr lang="gl-ES" altLang="es-ES" sz="2000">
                <a:solidFill>
                  <a:srgbClr val="000000"/>
                </a:solidFill>
                <a:latin typeface="Book Antiqua" panose="02040602050305030304" pitchFamily="18" charset="0"/>
              </a:rPr>
            </a:br>
            <a:r>
              <a:rPr lang="gl-ES" altLang="es-ES" sz="2000">
                <a:solidFill>
                  <a:srgbClr val="000000"/>
                </a:solidFill>
                <a:latin typeface="Book Antiqua" panose="02040602050305030304" pitchFamily="18" charset="0"/>
              </a:rPr>
              <a:t>Minoico Recente I A-B (naturalismo; motivos escuros sobre fondo claro)</a:t>
            </a:r>
          </a:p>
          <a:p>
            <a:pPr lvl="1">
              <a:lnSpc>
                <a:spcPct val="90000"/>
              </a:lnSpc>
            </a:pPr>
            <a:r>
              <a:rPr lang="gl-ES" altLang="es-ES" sz="2000" u="sng">
                <a:solidFill>
                  <a:srgbClr val="000000"/>
                </a:solidFill>
                <a:latin typeface="Book Antiqua" panose="02040602050305030304" pitchFamily="18" charset="0"/>
              </a:rPr>
              <a:t>Período monopalacial</a:t>
            </a:r>
            <a:br>
              <a:rPr lang="gl-ES" altLang="es-ES" sz="2000">
                <a:solidFill>
                  <a:srgbClr val="000000"/>
                </a:solidFill>
                <a:latin typeface="Book Antiqua" panose="02040602050305030304" pitchFamily="18" charset="0"/>
              </a:rPr>
            </a:br>
            <a:r>
              <a:rPr lang="gl-ES" altLang="es-ES" sz="2000">
                <a:solidFill>
                  <a:srgbClr val="000000"/>
                </a:solidFill>
                <a:latin typeface="Book Antiqua" panose="02040602050305030304" pitchFamily="18" charset="0"/>
              </a:rPr>
              <a:t>Minoico Recente II – III A2 (influencia micénica; estilización –tendencia á abstracción)</a:t>
            </a:r>
            <a:endParaRPr lang="es-ES" altLang="es-ES" sz="2000">
              <a:latin typeface="Book Antiqua" panose="02040602050305030304" pitchFamily="18" charset="0"/>
            </a:endParaRPr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C6EFCE66-EC78-C6E5-7158-534A85B0189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066800"/>
            <a:ext cx="3810000" cy="5181600"/>
          </a:xfrm>
          <a:solidFill>
            <a:srgbClr val="66FF66">
              <a:alpha val="50000"/>
            </a:srgbClr>
          </a:solidFill>
          <a:ln/>
        </p:spPr>
        <p:txBody>
          <a:bodyPr/>
          <a:lstStyle/>
          <a:p>
            <a:r>
              <a:rPr lang="gl-ES" altLang="es-ES" sz="2400">
                <a:latin typeface="Book Antiqua" panose="02040602050305030304" pitchFamily="18" charset="0"/>
              </a:rPr>
              <a:t>Cerámica micénica (1350-1200 a.C.)</a:t>
            </a:r>
            <a:endParaRPr lang="es-ES" altLang="es-ES" sz="24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1"/>
            <a:r>
              <a:rPr lang="gl-ES" altLang="es-ES" sz="2000" u="sng">
                <a:solidFill>
                  <a:srgbClr val="000000"/>
                </a:solidFill>
                <a:latin typeface="Book Antiqua" panose="02040602050305030304" pitchFamily="18" charset="0"/>
              </a:rPr>
              <a:t>Heládico Recente IIB</a:t>
            </a:r>
            <a:endParaRPr lang="es-ES" altLang="es-ES" sz="2000" u="sng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2"/>
            <a:r>
              <a:rPr lang="gl-ES" altLang="es-ES" sz="1800">
                <a:solidFill>
                  <a:srgbClr val="000000"/>
                </a:solidFill>
                <a:latin typeface="Book Antiqua" panose="02040602050305030304" pitchFamily="18" charset="0"/>
              </a:rPr>
              <a:t>Estilo esquemático (motivos cretenses esquematizados)</a:t>
            </a:r>
            <a:endParaRPr lang="es-ES" altLang="es-ES" sz="18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2"/>
            <a:r>
              <a:rPr lang="gl-ES" altLang="es-ES" sz="1800">
                <a:solidFill>
                  <a:srgbClr val="000000"/>
                </a:solidFill>
                <a:latin typeface="Book Antiqua" panose="02040602050305030304" pitchFamily="18" charset="0"/>
              </a:rPr>
              <a:t>Estilo pictórico (tradicións locais micénicas; figuración)</a:t>
            </a:r>
            <a:endParaRPr lang="es-ES" altLang="es-ES" sz="18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1"/>
            <a:r>
              <a:rPr lang="gl-ES" altLang="es-ES" sz="2000" u="sng">
                <a:solidFill>
                  <a:srgbClr val="000000"/>
                </a:solidFill>
                <a:latin typeface="Book Antiqua" panose="02040602050305030304" pitchFamily="18" charset="0"/>
              </a:rPr>
              <a:t>Heládico Recente III A2 / III </a:t>
            </a:r>
            <a:r>
              <a:rPr lang="gl-ES" altLang="es-ES" sz="2000">
                <a:solidFill>
                  <a:srgbClr val="000000"/>
                </a:solidFill>
                <a:latin typeface="Book Antiqua" panose="02040602050305030304" pitchFamily="18" charset="0"/>
              </a:rPr>
              <a:t>B1 (</a:t>
            </a:r>
            <a:r>
              <a:rPr lang="gl-ES" altLang="es-ES" sz="1800">
                <a:solidFill>
                  <a:srgbClr val="000000"/>
                </a:solidFill>
                <a:latin typeface="Book Antiqua" panose="02040602050305030304" pitchFamily="18" charset="0"/>
              </a:rPr>
              <a:t>estandarización)</a:t>
            </a:r>
            <a:endParaRPr lang="es-ES" altLang="es-ES" sz="20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1"/>
            <a:r>
              <a:rPr lang="gl-ES" altLang="es-ES" sz="2000" u="sng">
                <a:solidFill>
                  <a:srgbClr val="000000"/>
                </a:solidFill>
                <a:latin typeface="Book Antiqua" panose="02040602050305030304" pitchFamily="18" charset="0"/>
              </a:rPr>
              <a:t>Heládico Recente III C</a:t>
            </a:r>
            <a:endParaRPr lang="es-ES" altLang="es-ES" sz="2000" u="sng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2"/>
            <a:r>
              <a:rPr lang="gl-ES" altLang="es-ES" sz="1800">
                <a:solidFill>
                  <a:srgbClr val="000000"/>
                </a:solidFill>
                <a:latin typeface="Book Antiqua" panose="02040602050305030304" pitchFamily="18" charset="0"/>
              </a:rPr>
              <a:t>Estilo cerrado</a:t>
            </a:r>
            <a:r>
              <a:rPr lang="es-ES" altLang="es-ES" sz="1800">
                <a:latin typeface="Book Antiqua" panose="02040602050305030304" pitchFamily="18" charset="0"/>
              </a:rPr>
              <a:t> </a:t>
            </a:r>
          </a:p>
          <a:p>
            <a:pPr lvl="2"/>
            <a:r>
              <a:rPr lang="gl-ES" altLang="es-ES" sz="1800">
                <a:solidFill>
                  <a:srgbClr val="000000"/>
                </a:solidFill>
                <a:latin typeface="Book Antiqua" panose="02040602050305030304" pitchFamily="18" charset="0"/>
              </a:rPr>
              <a:t>Estilo “del granero”</a:t>
            </a:r>
          </a:p>
          <a:p>
            <a:pPr lvl="2"/>
            <a:r>
              <a:rPr lang="gl-ES" altLang="es-ES" sz="1800">
                <a:solidFill>
                  <a:srgbClr val="000000"/>
                </a:solidFill>
                <a:latin typeface="Book Antiqua" panose="02040602050305030304" pitchFamily="18" charset="0"/>
              </a:rPr>
              <a:t>Segundo estilo pictórico</a:t>
            </a:r>
            <a:endParaRPr lang="es-ES" altLang="es-ES" sz="18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1" algn="ctr"/>
            <a:endParaRPr lang="es-ES" altLang="es-ES" sz="200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F7106E6B-8E4C-CA75-B905-3FCE99D74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384925"/>
            <a:ext cx="38100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/>
              <a:t>(cronoloxías orientativas)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D73AB83-BF71-8CA1-8EF4-5EB5174FAE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es-ES">
                <a:latin typeface="Book Antiqua" panose="02040602050305030304" pitchFamily="18" charset="0"/>
              </a:rPr>
              <a:t>Cerámica minoica </a:t>
            </a:r>
            <a:r>
              <a:rPr lang="gl-ES" altLang="es-ES" sz="2800">
                <a:latin typeface="Book Antiqua" panose="02040602050305030304" pitchFamily="18" charset="0"/>
              </a:rPr>
              <a:t>(2000-1350 a.C.)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2A2C7733-882B-EE18-A256-F42D0F977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58293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52525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0BAC88C7-7426-FDB5-9846-5B6CE2745F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848600" cy="1143000"/>
          </a:xfrm>
        </p:spPr>
        <p:txBody>
          <a:bodyPr/>
          <a:lstStyle/>
          <a:p>
            <a:pPr eaLnBrk="1" hangingPunct="1"/>
            <a:r>
              <a:rPr lang="gl-ES" altLang="es-ES" sz="3200" b="1">
                <a:latin typeface="Book Antiqua" panose="02040602050305030304" pitchFamily="18" charset="0"/>
              </a:rPr>
              <a:t>Primeiros Palacios</a:t>
            </a:r>
            <a:br>
              <a:rPr lang="gl-ES" altLang="es-ES" sz="3200" b="1">
                <a:latin typeface="Book Antiqua" panose="02040602050305030304" pitchFamily="18" charset="0"/>
              </a:rPr>
            </a:br>
            <a:r>
              <a:rPr lang="gl-ES" altLang="es-ES" sz="2800">
                <a:latin typeface="Book Antiqua" panose="02040602050305030304" pitchFamily="18" charset="0"/>
              </a:rPr>
              <a:t>Minoico Medio IA (2000-1900 a.C.)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sp>
        <p:nvSpPr>
          <p:cNvPr id="4099" name="Rectangle 1029">
            <a:extLst>
              <a:ext uri="{FF2B5EF4-FFF2-40B4-BE49-F238E27FC236}">
                <a16:creationId xmlns:a16="http://schemas.microsoft.com/office/drawing/2014/main" id="{AA77292B-6769-2EE6-5C41-435C8A2BC2A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396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es-ES" sz="2000">
                <a:latin typeface="Book Antiqua" panose="02040602050305030304" pitchFamily="18" charset="0"/>
              </a:rPr>
              <a:t>Emprego do torno de oleiro por vez primeira na illa.</a:t>
            </a:r>
          </a:p>
          <a:p>
            <a:pPr eaLnBrk="1" hangingPunct="1">
              <a:lnSpc>
                <a:spcPct val="90000"/>
              </a:lnSpc>
            </a:pPr>
            <a:r>
              <a:rPr lang="gl-ES" altLang="es-ES" sz="2000">
                <a:latin typeface="Book Antiqua" panose="02040602050305030304" pitchFamily="18" charset="0"/>
              </a:rPr>
              <a:t>Cerámica de </a:t>
            </a:r>
            <a:r>
              <a:rPr lang="gl-ES" altLang="es-ES" sz="2000" b="1">
                <a:latin typeface="Book Antiqua" panose="02040602050305030304" pitchFamily="18" charset="0"/>
              </a:rPr>
              <a:t>Kamares</a:t>
            </a:r>
            <a:r>
              <a:rPr lang="gl-ES" altLang="es-ES" sz="2000">
                <a:latin typeface="Book Antiqua" panose="02040602050305030304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gl-ES" altLang="es-ES" sz="2000">
                <a:latin typeface="Book Antiqua" panose="02040602050305030304" pitchFamily="18" charset="0"/>
              </a:rPr>
              <a:t>Decoración polícroma: branco, marelo, laranxa, vermello, sobre fondo escuro (azul ou negro)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es-ES" sz="2000" i="1">
                <a:latin typeface="Book Antiqua" panose="02040602050305030304" pitchFamily="18" charset="0"/>
              </a:rPr>
              <a:t>Horror vacui </a:t>
            </a:r>
            <a:r>
              <a:rPr lang="gl-ES" altLang="es-ES" sz="2000" i="1">
                <a:solidFill>
                  <a:srgbClr val="800000"/>
                </a:solidFill>
                <a:latin typeface="Book Antiqua" panose="02040602050305030304" pitchFamily="18" charset="0"/>
              </a:rPr>
              <a:t>*</a:t>
            </a:r>
            <a:r>
              <a:rPr lang="gl-ES" altLang="es-ES" sz="2000" i="1">
                <a:latin typeface="Book Antiqua" panose="02040602050305030304" pitchFamily="18" charset="0"/>
              </a:rPr>
              <a:t> </a:t>
            </a:r>
            <a:r>
              <a:rPr lang="gl-ES" altLang="es-ES" sz="1800">
                <a:latin typeface="Book Antiqua" panose="02040602050305030304" pitchFamily="18" charset="0"/>
              </a:rPr>
              <a:t>(decoración sobre toda a superficie do recipiente)</a:t>
            </a:r>
          </a:p>
          <a:p>
            <a:pPr eaLnBrk="1" hangingPunct="1">
              <a:lnSpc>
                <a:spcPct val="90000"/>
              </a:lnSpc>
            </a:pPr>
            <a:r>
              <a:rPr lang="gl-ES" altLang="es-ES" sz="2000">
                <a:latin typeface="Book Antiqua" panose="02040602050305030304" pitchFamily="18" charset="0"/>
              </a:rPr>
              <a:t>Uso palacial, pero posible produción rural. </a:t>
            </a:r>
          </a:p>
          <a:p>
            <a:pPr eaLnBrk="1" hangingPunct="1">
              <a:lnSpc>
                <a:spcPct val="90000"/>
              </a:lnSpc>
            </a:pPr>
            <a:r>
              <a:rPr lang="gl-ES" altLang="es-ES" sz="2000">
                <a:latin typeface="Book Antiqua" panose="02040602050305030304" pitchFamily="18" charset="0"/>
              </a:rPr>
              <a:t>Vaixela de mesa e usos rituais.</a:t>
            </a:r>
          </a:p>
          <a:p>
            <a:pPr eaLnBrk="1" hangingPunct="1">
              <a:lnSpc>
                <a:spcPct val="90000"/>
              </a:lnSpc>
            </a:pPr>
            <a:endParaRPr lang="gl-ES" altLang="es-ES" sz="2000">
              <a:latin typeface="Book Antiqua" panose="0204060205030503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gl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Deseños abstractos, motivos vexetais, espirais, trazos curvilíneos</a:t>
            </a:r>
          </a:p>
        </p:txBody>
      </p:sp>
      <p:sp>
        <p:nvSpPr>
          <p:cNvPr id="4100" name="Line 1035">
            <a:extLst>
              <a:ext uri="{FF2B5EF4-FFF2-40B4-BE49-F238E27FC236}">
                <a16:creationId xmlns:a16="http://schemas.microsoft.com/office/drawing/2014/main" id="{F0883985-FC16-68B2-B6E6-DDD297ACE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5486400"/>
            <a:ext cx="1524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es-ES"/>
          </a:p>
        </p:txBody>
      </p:sp>
      <p:cxnSp>
        <p:nvCxnSpPr>
          <p:cNvPr id="4101" name="AutoShape 1036">
            <a:extLst>
              <a:ext uri="{FF2B5EF4-FFF2-40B4-BE49-F238E27FC236}">
                <a16:creationId xmlns:a16="http://schemas.microsoft.com/office/drawing/2014/main" id="{0A45116E-A3D6-3F58-6655-BCD918BC2865}"/>
              </a:ext>
            </a:extLst>
          </p:cNvPr>
          <p:cNvCxnSpPr>
            <a:cxnSpLocks noChangeShapeType="1"/>
            <a:endCxn id="4099" idx="3"/>
          </p:cNvCxnSpPr>
          <p:nvPr/>
        </p:nvCxnSpPr>
        <p:spPr bwMode="auto">
          <a:xfrm flipV="1">
            <a:off x="2438400" y="3848100"/>
            <a:ext cx="1905000" cy="125730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  <p:sp>
        <p:nvSpPr>
          <p:cNvPr id="4102" name="Line 1038">
            <a:extLst>
              <a:ext uri="{FF2B5EF4-FFF2-40B4-BE49-F238E27FC236}">
                <a16:creationId xmlns:a16="http://schemas.microsoft.com/office/drawing/2014/main" id="{99A9D9D9-9FD2-2E8A-CE12-EA962AD48C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6248400"/>
            <a:ext cx="20574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pic>
        <p:nvPicPr>
          <p:cNvPr id="4103" name="Picture 1040">
            <a:extLst>
              <a:ext uri="{FF2B5EF4-FFF2-40B4-BE49-F238E27FC236}">
                <a16:creationId xmlns:a16="http://schemas.microsoft.com/office/drawing/2014/main" id="{C309542A-C063-7CFD-93BE-427A190A7D15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3124200"/>
            <a:ext cx="4343400" cy="3257550"/>
          </a:xfrm>
          <a:noFill/>
        </p:spPr>
      </p:pic>
      <p:sp>
        <p:nvSpPr>
          <p:cNvPr id="4104" name="Text Box 8">
            <a:extLst>
              <a:ext uri="{FF2B5EF4-FFF2-40B4-BE49-F238E27FC236}">
                <a16:creationId xmlns:a16="http://schemas.microsoft.com/office/drawing/2014/main" id="{CA462C1F-2EAE-FE81-E755-BD84F9B32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063" y="6461125"/>
            <a:ext cx="2933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000">
                <a:solidFill>
                  <a:srgbClr val="800000"/>
                </a:solidFill>
              </a:rPr>
              <a:t>* </a:t>
            </a:r>
            <a:r>
              <a:rPr lang="es-ES" altLang="es-ES" sz="2000" i="1">
                <a:solidFill>
                  <a:srgbClr val="800000"/>
                </a:solidFill>
              </a:rPr>
              <a:t>medo aos espazos baleiros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18" descr="kamares ware cup">
            <a:extLst>
              <a:ext uri="{FF2B5EF4-FFF2-40B4-BE49-F238E27FC236}">
                <a16:creationId xmlns:a16="http://schemas.microsoft.com/office/drawing/2014/main" id="{26EA8E47-E1A6-85F6-F994-F984D3259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14800"/>
            <a:ext cx="36576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15">
            <a:extLst>
              <a:ext uri="{FF2B5EF4-FFF2-40B4-BE49-F238E27FC236}">
                <a16:creationId xmlns:a16="http://schemas.microsoft.com/office/drawing/2014/main" id="{7EFA314B-F1B3-00B8-EC1D-3480C9B82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81200"/>
            <a:ext cx="3124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11">
            <a:extLst>
              <a:ext uri="{FF2B5EF4-FFF2-40B4-BE49-F238E27FC236}">
                <a16:creationId xmlns:a16="http://schemas.microsoft.com/office/drawing/2014/main" id="{2E09AC21-31B5-0532-ABCD-3A3E426ED40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304800"/>
            <a:ext cx="4800600" cy="106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es-ES" sz="1800">
                <a:latin typeface="Book Antiqua" panose="02040602050305030304" pitchFamily="18" charset="0"/>
              </a:rPr>
              <a:t>Técnicas de decoración plástica: barbotina</a:t>
            </a:r>
            <a:r>
              <a:rPr lang="gl-ES" altLang="es-ES" sz="1800">
                <a:solidFill>
                  <a:srgbClr val="800000"/>
                </a:solidFill>
                <a:latin typeface="Book Antiqua" panose="02040602050305030304" pitchFamily="18" charset="0"/>
              </a:rPr>
              <a:t>*</a:t>
            </a:r>
            <a:r>
              <a:rPr lang="gl-ES" altLang="es-ES" sz="1800">
                <a:latin typeface="Book Antiqua" panose="02040602050305030304" pitchFamily="18" charset="0"/>
              </a:rPr>
              <a:t> (estrías, perlas, pinchos) e aplicación de figuras en altorrelevo de formas variadas.</a:t>
            </a:r>
          </a:p>
        </p:txBody>
      </p:sp>
      <p:pic>
        <p:nvPicPr>
          <p:cNvPr id="5124" name="Picture 13">
            <a:extLst>
              <a:ext uri="{FF2B5EF4-FFF2-40B4-BE49-F238E27FC236}">
                <a16:creationId xmlns:a16="http://schemas.microsoft.com/office/drawing/2014/main" id="{6C15BBBD-1CE2-B748-822A-1DC19BC9EF60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304800"/>
            <a:ext cx="3810000" cy="2178050"/>
          </a:xfrm>
          <a:noFill/>
        </p:spPr>
      </p:pic>
      <p:sp>
        <p:nvSpPr>
          <p:cNvPr id="5125" name="Rectangle 16">
            <a:extLst>
              <a:ext uri="{FF2B5EF4-FFF2-40B4-BE49-F238E27FC236}">
                <a16:creationId xmlns:a16="http://schemas.microsoft.com/office/drawing/2014/main" id="{86BF2B3C-E606-40B0-D690-ACB9A82DC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7000"/>
            <a:ext cx="4267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gl-ES" altLang="es-ES" sz="1800">
                <a:solidFill>
                  <a:schemeClr val="tx1"/>
                </a:solidFill>
              </a:rPr>
              <a:t>Tipoloxía formal: xerros, tinas con pitorro, copas...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gl-ES" altLang="es-ES" sz="1800">
                <a:solidFill>
                  <a:schemeClr val="tx1"/>
                </a:solidFill>
              </a:rPr>
              <a:t>Influxo de recipientes metálicos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gl-ES" altLang="es-ES" sz="1800">
                <a:solidFill>
                  <a:schemeClr val="tx1"/>
                </a:solidFill>
              </a:rPr>
              <a:t>Serie de copas de paredes moi finas (“casca de ovo”)</a:t>
            </a:r>
            <a:endParaRPr lang="es-ES" altLang="es-E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7" name="Picture 19">
            <a:extLst>
              <a:ext uri="{FF2B5EF4-FFF2-40B4-BE49-F238E27FC236}">
                <a16:creationId xmlns:a16="http://schemas.microsoft.com/office/drawing/2014/main" id="{071DAF3A-C02F-04A9-9D28-C3D811440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24000"/>
            <a:ext cx="2209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 Box 9">
            <a:extLst>
              <a:ext uri="{FF2B5EF4-FFF2-40B4-BE49-F238E27FC236}">
                <a16:creationId xmlns:a16="http://schemas.microsoft.com/office/drawing/2014/main" id="{260EA1CF-796F-B6ED-9DC4-B54F9B962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0" y="6338888"/>
            <a:ext cx="6770688" cy="51911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>
                <a:solidFill>
                  <a:srgbClr val="800000"/>
                </a:solidFill>
              </a:rPr>
              <a:t>*</a:t>
            </a:r>
            <a:r>
              <a:rPr lang="es-ES" altLang="es-ES" sz="1800">
                <a:solidFill>
                  <a:srgbClr val="800000"/>
                </a:solidFill>
              </a:rPr>
              <a:t>pasta de arxila aplicada sobre a superficie; crea efecto de relevo.</a:t>
            </a:r>
            <a:endParaRPr lang="es-ES" altLang="es-ES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AB48E"/>
            </a:gs>
            <a:gs pos="100000">
              <a:schemeClr val="tx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1029">
            <a:extLst>
              <a:ext uri="{FF2B5EF4-FFF2-40B4-BE49-F238E27FC236}">
                <a16:creationId xmlns:a16="http://schemas.microsoft.com/office/drawing/2014/main" id="{698349D9-3DA8-0F4B-E5F8-6F1FBD0B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52600"/>
            <a:ext cx="2362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030">
            <a:extLst>
              <a:ext uri="{FF2B5EF4-FFF2-40B4-BE49-F238E27FC236}">
                <a16:creationId xmlns:a16="http://schemas.microsoft.com/office/drawing/2014/main" id="{5BDEAD1D-FD5B-CDAF-3149-59CB26A81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2590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>
            <a:extLst>
              <a:ext uri="{FF2B5EF4-FFF2-40B4-BE49-F238E27FC236}">
                <a16:creationId xmlns:a16="http://schemas.microsoft.com/office/drawing/2014/main" id="{C5E85073-7E23-F8B6-41A9-F0D116864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200400"/>
            <a:ext cx="233362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754E75B6-88C0-7E99-3F3A-C5AF82165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9600"/>
            <a:ext cx="2762250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>
            <a:extLst>
              <a:ext uri="{FF2B5EF4-FFF2-40B4-BE49-F238E27FC236}">
                <a16:creationId xmlns:a16="http://schemas.microsoft.com/office/drawing/2014/main" id="{5EED36F3-F949-8A55-4FA8-B51C6977A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52800"/>
            <a:ext cx="2514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100000">
              <a:srgbClr val="3333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503E8C1-B4B9-1F1B-5207-D569B71F84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pPr eaLnBrk="1" hangingPunct="1"/>
            <a:r>
              <a:rPr lang="gl-ES" altLang="es-ES" sz="2800">
                <a:latin typeface="Book Antiqua" panose="02040602050305030304" pitchFamily="18" charset="0"/>
              </a:rPr>
              <a:t>Cerámica común, sen pintar </a:t>
            </a:r>
            <a:br>
              <a:rPr lang="gl-ES" altLang="es-ES" sz="2800">
                <a:latin typeface="Book Antiqua" panose="02040602050305030304" pitchFamily="18" charset="0"/>
              </a:rPr>
            </a:br>
            <a:r>
              <a:rPr lang="gl-ES" altLang="es-ES" sz="2800">
                <a:latin typeface="Book Antiqua" panose="02040602050305030304" pitchFamily="18" charset="0"/>
              </a:rPr>
              <a:t>(vaixela de uso cotiá e cacharros de cociña)</a:t>
            </a:r>
            <a:endParaRPr lang="es-ES" altLang="es-ES" sz="1800">
              <a:latin typeface="Book Antiqua" panose="02040602050305030304" pitchFamily="18" charset="0"/>
            </a:endParaRPr>
          </a:p>
        </p:txBody>
      </p:sp>
      <p:pic>
        <p:nvPicPr>
          <p:cNvPr id="8196" name="Picture 6">
            <a:extLst>
              <a:ext uri="{FF2B5EF4-FFF2-40B4-BE49-F238E27FC236}">
                <a16:creationId xmlns:a16="http://schemas.microsoft.com/office/drawing/2014/main" id="{F7405AD8-27F9-DFC6-71BF-7E2A7BE7E072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219200"/>
            <a:ext cx="4797425" cy="5181600"/>
          </a:xfrm>
          <a:noFill/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C5FCCA-39D5-F99E-3BEF-D009258985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0" y="152400"/>
            <a:ext cx="4191000" cy="1143000"/>
          </a:xfrm>
        </p:spPr>
        <p:txBody>
          <a:bodyPr/>
          <a:lstStyle/>
          <a:p>
            <a:pPr eaLnBrk="1" hangingPunct="1"/>
            <a:r>
              <a:rPr lang="gl-ES" altLang="es-ES" sz="2800" b="1">
                <a:solidFill>
                  <a:schemeClr val="tx1"/>
                </a:solidFill>
                <a:latin typeface="Book Antiqua" panose="02040602050305030304" pitchFamily="18" charset="0"/>
              </a:rPr>
              <a:t>Segundos palacios</a:t>
            </a:r>
            <a:br>
              <a:rPr lang="gl-ES" altLang="es-ES" sz="2800" b="1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gl-ES" altLang="es-ES" sz="2400">
                <a:solidFill>
                  <a:schemeClr val="tx1"/>
                </a:solidFill>
                <a:latin typeface="Book Antiqua" panose="02040602050305030304" pitchFamily="18" charset="0"/>
              </a:rPr>
              <a:t>Minoico Recente I A-B</a:t>
            </a:r>
            <a:r>
              <a:rPr lang="gl-ES" altLang="es-ES" sz="180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br>
              <a:rPr lang="gl-ES" altLang="es-ES" sz="180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gl-ES" altLang="es-ES" sz="1800">
                <a:solidFill>
                  <a:schemeClr val="tx1"/>
                </a:solidFill>
                <a:latin typeface="Book Antiqua" panose="02040602050305030304" pitchFamily="18" charset="0"/>
              </a:rPr>
              <a:t>(1700-1450 a.C.)</a:t>
            </a:r>
            <a:endParaRPr lang="es-ES" altLang="es-ES" sz="180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9219" name="Rectangle 6">
            <a:extLst>
              <a:ext uri="{FF2B5EF4-FFF2-40B4-BE49-F238E27FC236}">
                <a16:creationId xmlns:a16="http://schemas.microsoft.com/office/drawing/2014/main" id="{A7B3F169-C59D-DF06-4F7C-8741140FC77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4267200" cy="1524000"/>
          </a:xfrm>
        </p:spPr>
        <p:txBody>
          <a:bodyPr/>
          <a:lstStyle/>
          <a:p>
            <a:pPr eaLnBrk="1" hangingPunct="1"/>
            <a:r>
              <a:rPr lang="gl-ES" altLang="es-ES" sz="1800">
                <a:latin typeface="Book Antiqua" panose="02040602050305030304" pitchFamily="18" charset="0"/>
              </a:rPr>
              <a:t>Escuro sobre fondo claro</a:t>
            </a:r>
          </a:p>
          <a:p>
            <a:pPr eaLnBrk="1" hangingPunct="1"/>
            <a:r>
              <a:rPr lang="gl-ES" altLang="es-ES" sz="1800">
                <a:latin typeface="Book Antiqua" panose="02040602050305030304" pitchFamily="18" charset="0"/>
              </a:rPr>
              <a:t>Naturalismo: flora, mundo mariño.</a:t>
            </a:r>
          </a:p>
          <a:p>
            <a:pPr eaLnBrk="1" hangingPunct="1"/>
            <a:r>
              <a:rPr lang="gl-ES" altLang="es-ES" sz="1800">
                <a:latin typeface="Book Antiqua" panose="02040602050305030304" pitchFamily="18" charset="0"/>
              </a:rPr>
              <a:t>Producións de luxo e comúns (de cociña e almacenaxe: </a:t>
            </a:r>
            <a:r>
              <a:rPr lang="gl-ES" altLang="es-ES" sz="1800" i="1">
                <a:latin typeface="Book Antiqua" panose="02040602050305030304" pitchFamily="18" charset="0"/>
              </a:rPr>
              <a:t>pithoi</a:t>
            </a:r>
            <a:r>
              <a:rPr lang="gl-ES" altLang="es-ES" sz="1800">
                <a:latin typeface="Book Antiqua" panose="02040602050305030304" pitchFamily="18" charset="0"/>
              </a:rPr>
              <a:t>).</a:t>
            </a:r>
          </a:p>
        </p:txBody>
      </p:sp>
      <p:pic>
        <p:nvPicPr>
          <p:cNvPr id="9220" name="Picture 12">
            <a:extLst>
              <a:ext uri="{FF2B5EF4-FFF2-40B4-BE49-F238E27FC236}">
                <a16:creationId xmlns:a16="http://schemas.microsoft.com/office/drawing/2014/main" id="{33BDEFBB-30AD-3F7E-3A9A-05454CFE097C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28600"/>
            <a:ext cx="4103688" cy="6400800"/>
          </a:xfrm>
          <a:noFill/>
        </p:spPr>
      </p:pic>
      <p:sp>
        <p:nvSpPr>
          <p:cNvPr id="9222" name="Text Box 17">
            <a:extLst>
              <a:ext uri="{FF2B5EF4-FFF2-40B4-BE49-F238E27FC236}">
                <a16:creationId xmlns:a16="http://schemas.microsoft.com/office/drawing/2014/main" id="{A0F4D131-644E-F9E2-1F46-33CED59B7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763" y="6019800"/>
            <a:ext cx="48212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es-ES" sz="1800" i="1">
                <a:solidFill>
                  <a:schemeClr val="tx1"/>
                </a:solidFill>
              </a:rPr>
              <a:t>Pithos</a:t>
            </a:r>
            <a:r>
              <a:rPr lang="gl-ES" altLang="es-ES" sz="1800">
                <a:solidFill>
                  <a:schemeClr val="tx1"/>
                </a:solidFill>
              </a:rPr>
              <a:t> con decoración plástica </a:t>
            </a:r>
          </a:p>
          <a:p>
            <a:pPr eaLnBrk="1" hangingPunct="1"/>
            <a:r>
              <a:rPr lang="gl-ES" altLang="es-ES" sz="1800">
                <a:solidFill>
                  <a:schemeClr val="tx1"/>
                </a:solidFill>
              </a:rPr>
              <a:t>de bandas e medallóns</a:t>
            </a:r>
            <a:endParaRPr lang="es-ES" altLang="es-ES" sz="1800">
              <a:solidFill>
                <a:schemeClr val="tx1"/>
              </a:solidFill>
            </a:endParaRPr>
          </a:p>
        </p:txBody>
      </p:sp>
      <p:sp>
        <p:nvSpPr>
          <p:cNvPr id="9223" name="Rectangle 18">
            <a:extLst>
              <a:ext uri="{FF2B5EF4-FFF2-40B4-BE49-F238E27FC236}">
                <a16:creationId xmlns:a16="http://schemas.microsoft.com/office/drawing/2014/main" id="{3F4D47FE-0087-BC1F-0FCD-3CECAE4A5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04800"/>
            <a:ext cx="3733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gl-ES" altLang="es-ES"/>
          </a:p>
        </p:txBody>
      </p:sp>
      <p:sp>
        <p:nvSpPr>
          <p:cNvPr id="9224" name="Oval 19">
            <a:extLst>
              <a:ext uri="{FF2B5EF4-FFF2-40B4-BE49-F238E27FC236}">
                <a16:creationId xmlns:a16="http://schemas.microsoft.com/office/drawing/2014/main" id="{434E1F4E-D20C-284A-C882-61155A5A9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495800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gl-ES" altLang="es-ES"/>
          </a:p>
        </p:txBody>
      </p:sp>
      <p:sp>
        <p:nvSpPr>
          <p:cNvPr id="9225" name="Oval 20">
            <a:extLst>
              <a:ext uri="{FF2B5EF4-FFF2-40B4-BE49-F238E27FC236}">
                <a16:creationId xmlns:a16="http://schemas.microsoft.com/office/drawing/2014/main" id="{72B22784-2EFF-854B-B810-9BB1F0511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"/>
            <a:ext cx="914400" cy="48006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gl-ES" altLang="es-ES"/>
          </a:p>
        </p:txBody>
      </p:sp>
      <p:sp>
        <p:nvSpPr>
          <p:cNvPr id="9226" name="Oval 21">
            <a:extLst>
              <a:ext uri="{FF2B5EF4-FFF2-40B4-BE49-F238E27FC236}">
                <a16:creationId xmlns:a16="http://schemas.microsoft.com/office/drawing/2014/main" id="{C2F6BFAF-B8C3-5EF9-329E-30BC43F83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0"/>
            <a:ext cx="3733800" cy="4648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gl-ES" altLang="es-ES"/>
          </a:p>
        </p:txBody>
      </p:sp>
      <p:pic>
        <p:nvPicPr>
          <p:cNvPr id="9230" name="Picture 14">
            <a:extLst>
              <a:ext uri="{FF2B5EF4-FFF2-40B4-BE49-F238E27FC236}">
                <a16:creationId xmlns:a16="http://schemas.microsoft.com/office/drawing/2014/main" id="{8FB122EF-4C76-C5AA-F7F2-3F49162C3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43200"/>
            <a:ext cx="215741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BCD62912-47B6-690D-EBA2-E94DB610029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"/>
            <a:ext cx="3810000" cy="45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es-ES" sz="1600" b="1">
                <a:latin typeface="Book Antiqua" panose="02040602050305030304" pitchFamily="18" charset="0"/>
              </a:rPr>
              <a:t>MR IA</a:t>
            </a:r>
            <a:r>
              <a:rPr lang="gl-ES" altLang="es-ES" sz="1600">
                <a:latin typeface="Book Antiqua" panose="02040602050305030304" pitchFamily="18" charset="0"/>
              </a:rPr>
              <a:t>: </a:t>
            </a:r>
            <a:r>
              <a:rPr lang="gl-ES" altLang="es-ES" sz="1800" b="1" u="sng">
                <a:latin typeface="Book Antiqua" panose="02040602050305030304" pitchFamily="18" charset="0"/>
              </a:rPr>
              <a:t>estilo floral: </a:t>
            </a:r>
            <a:r>
              <a:rPr lang="gl-ES" altLang="es-ES" sz="1800" b="1">
                <a:latin typeface="Book Antiqua" panose="02040602050305030304" pitchFamily="18" charset="0"/>
              </a:rPr>
              <a:t>xuncos, rosetas e bandas de flores, en movemento</a:t>
            </a:r>
            <a:endParaRPr lang="es-ES" altLang="es-ES" sz="2400" b="1">
              <a:latin typeface="Book Antiqua" panose="02040602050305030304" pitchFamily="18" charset="0"/>
            </a:endParaRPr>
          </a:p>
        </p:txBody>
      </p:sp>
      <p:sp>
        <p:nvSpPr>
          <p:cNvPr id="10243" name="Rectangle 10">
            <a:extLst>
              <a:ext uri="{FF2B5EF4-FFF2-40B4-BE49-F238E27FC236}">
                <a16:creationId xmlns:a16="http://schemas.microsoft.com/office/drawing/2014/main" id="{29B0AF02-ED40-534F-8594-293CA9F43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52400"/>
            <a:ext cx="3124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gl-ES" altLang="es-ES" sz="1800" b="1">
                <a:solidFill>
                  <a:schemeClr val="tx1"/>
                </a:solidFill>
              </a:rPr>
              <a:t>MR IB</a:t>
            </a:r>
            <a:r>
              <a:rPr lang="gl-ES" altLang="es-ES" sz="1800">
                <a:solidFill>
                  <a:schemeClr val="tx1"/>
                </a:solidFill>
              </a:rPr>
              <a:t>: </a:t>
            </a:r>
            <a:r>
              <a:rPr lang="gl-ES" altLang="es-ES" sz="2000" b="1" u="sng">
                <a:solidFill>
                  <a:schemeClr val="tx1"/>
                </a:solidFill>
              </a:rPr>
              <a:t>Estilo mari</a:t>
            </a:r>
            <a:r>
              <a:rPr lang="gl-ES" altLang="es-ES" sz="2000" b="1" u="sng">
                <a:solidFill>
                  <a:schemeClr val="tx1"/>
                </a:solidFill>
                <a:latin typeface="Times New Roman" panose="02020603050405020304" pitchFamily="18" charset="0"/>
              </a:rPr>
              <a:t>ñ</a:t>
            </a:r>
            <a:r>
              <a:rPr lang="gl-ES" altLang="es-ES" sz="2000" b="1" u="sng">
                <a:solidFill>
                  <a:schemeClr val="tx1"/>
                </a:solidFill>
              </a:rPr>
              <a:t>o</a:t>
            </a:r>
            <a:r>
              <a:rPr lang="gl-ES" altLang="es-ES" sz="2000" b="1">
                <a:solidFill>
                  <a:schemeClr val="tx1"/>
                </a:solidFill>
              </a:rPr>
              <a:t>:</a:t>
            </a:r>
            <a:endParaRPr lang="es-ES" altLang="es-ES" sz="20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44" name="Picture 13" descr="phaistos leaf vase">
            <a:extLst>
              <a:ext uri="{FF2B5EF4-FFF2-40B4-BE49-F238E27FC236}">
                <a16:creationId xmlns:a16="http://schemas.microsoft.com/office/drawing/2014/main" id="{F159B676-9B61-D735-9982-5D4051AA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25241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5" descr="floral style">
            <a:extLst>
              <a:ext uri="{FF2B5EF4-FFF2-40B4-BE49-F238E27FC236}">
                <a16:creationId xmlns:a16="http://schemas.microsoft.com/office/drawing/2014/main" id="{9F51A490-8553-CA51-AAD6-1715D0B91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733800"/>
            <a:ext cx="20431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8">
            <a:extLst>
              <a:ext uri="{FF2B5EF4-FFF2-40B4-BE49-F238E27FC236}">
                <a16:creationId xmlns:a16="http://schemas.microsoft.com/office/drawing/2014/main" id="{6FEF34BC-964F-9FA7-FD79-D53978A30337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5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286000"/>
            <a:ext cx="3279775" cy="4114800"/>
          </a:xfrm>
          <a:noFill/>
        </p:spPr>
      </p:pic>
      <p:pic>
        <p:nvPicPr>
          <p:cNvPr id="10247" name="Picture 12">
            <a:extLst>
              <a:ext uri="{FF2B5EF4-FFF2-40B4-BE49-F238E27FC236}">
                <a16:creationId xmlns:a16="http://schemas.microsoft.com/office/drawing/2014/main" id="{E98FE4DD-FCD4-1A9A-76C1-48C54C047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85800"/>
            <a:ext cx="19240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1">
            <a:extLst>
              <a:ext uri="{FF2B5EF4-FFF2-40B4-BE49-F238E27FC236}">
                <a16:creationId xmlns:a16="http://schemas.microsoft.com/office/drawing/2014/main" id="{C5F36AD2-06EE-7E1E-4F54-A43A67D12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52400"/>
            <a:ext cx="10477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AEAEA"/>
            </a:gs>
            <a:gs pos="100000">
              <a:srgbClr val="3333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CC382901-5726-F1CF-D1AB-40E87F6EB02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152400" y="228600"/>
            <a:ext cx="8991600" cy="12954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gl-ES" altLang="es-ES" sz="1800" b="1">
                <a:latin typeface="Book Antiqua" panose="02040602050305030304" pitchFamily="18" charset="0"/>
              </a:rPr>
              <a:t>MR IB</a:t>
            </a:r>
            <a:r>
              <a:rPr lang="gl-ES" altLang="es-ES" sz="1800">
                <a:latin typeface="Book Antiqua" panose="02040602050305030304" pitchFamily="18" charset="0"/>
              </a:rPr>
              <a:t>: </a:t>
            </a:r>
            <a:r>
              <a:rPr lang="gl-ES" altLang="es-ES" sz="2000" b="1" u="sng">
                <a:latin typeface="Book Antiqua" panose="02040602050305030304" pitchFamily="18" charset="0"/>
              </a:rPr>
              <a:t>Estilos abstracto e xeométrico (</a:t>
            </a:r>
            <a:r>
              <a:rPr lang="gl-ES" altLang="es-ES" sz="2000">
                <a:latin typeface="Book Antiqua" panose="02040602050305030304" pitchFamily="18" charset="0"/>
              </a:rPr>
              <a:t>repertorio tradicional estilizado)</a:t>
            </a:r>
            <a:r>
              <a:rPr lang="gl-ES" altLang="es-ES" sz="2000" b="1" u="sng">
                <a:latin typeface="Book Antiqua" panose="02040602050305030304" pitchFamily="18" charset="0"/>
              </a:rPr>
              <a:t> e alternativo </a:t>
            </a:r>
            <a:r>
              <a:rPr lang="gl-ES" altLang="es-ES" sz="2000">
                <a:latin typeface="Book Antiqua" panose="02040602050305030304" pitchFamily="18" charset="0"/>
              </a:rPr>
              <a:t>mesmo motivo en orde alternante (mundo vexetal, símbolos relixiosos: dobres machados, lazos, escudos en 8, cabezas de touro)</a:t>
            </a:r>
            <a:r>
              <a:rPr lang="gl-ES" altLang="es-ES" sz="1800">
                <a:latin typeface="Book Antiqua" panose="02040602050305030304" pitchFamily="18" charset="0"/>
              </a:rPr>
              <a:t>.</a:t>
            </a:r>
            <a:endParaRPr lang="es-ES" altLang="es-ES" sz="1800">
              <a:latin typeface="Book Antiqua" panose="02040602050305030304" pitchFamily="18" charset="0"/>
            </a:endParaRPr>
          </a:p>
        </p:txBody>
      </p:sp>
      <p:pic>
        <p:nvPicPr>
          <p:cNvPr id="11267" name="Picture 9" descr="labrys stone bag">
            <a:extLst>
              <a:ext uri="{FF2B5EF4-FFF2-40B4-BE49-F238E27FC236}">
                <a16:creationId xmlns:a16="http://schemas.microsoft.com/office/drawing/2014/main" id="{8F7BA5DE-85D3-D040-8798-2E433F2F2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3213100" cy="486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8">
            <a:extLst>
              <a:ext uri="{FF2B5EF4-FFF2-40B4-BE49-F238E27FC236}">
                <a16:creationId xmlns:a16="http://schemas.microsoft.com/office/drawing/2014/main" id="{F9D91F4C-787A-0320-6882-9685F7038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2057400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9">
            <a:extLst>
              <a:ext uri="{FF2B5EF4-FFF2-40B4-BE49-F238E27FC236}">
                <a16:creationId xmlns:a16="http://schemas.microsoft.com/office/drawing/2014/main" id="{27C273F3-F789-6FD4-5CD0-EA7D64E6B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81400"/>
            <a:ext cx="20923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620A37B-F46E-D7A3-B645-80A5FDE4F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543800" cy="1143000"/>
          </a:xfrm>
        </p:spPr>
        <p:txBody>
          <a:bodyPr/>
          <a:lstStyle/>
          <a:p>
            <a:pPr eaLnBrk="1" hangingPunct="1"/>
            <a:r>
              <a:rPr lang="gl-ES" altLang="es-ES" sz="3200" b="1">
                <a:latin typeface="Book Antiqua" panose="02040602050305030304" pitchFamily="18" charset="0"/>
              </a:rPr>
              <a:t>Período monopalacial</a:t>
            </a:r>
            <a:br>
              <a:rPr lang="gl-ES" altLang="es-ES" sz="3200">
                <a:latin typeface="Book Antiqua" panose="02040602050305030304" pitchFamily="18" charset="0"/>
              </a:rPr>
            </a:br>
            <a:r>
              <a:rPr lang="gl-ES" altLang="es-ES" sz="3200">
                <a:latin typeface="Book Antiqua" panose="02040602050305030304" pitchFamily="18" charset="0"/>
              </a:rPr>
              <a:t>Minoico Recente II – III A2 </a:t>
            </a:r>
            <a:r>
              <a:rPr lang="gl-ES" altLang="es-ES" sz="1800">
                <a:latin typeface="Book Antiqua" panose="02040602050305030304" pitchFamily="18" charset="0"/>
              </a:rPr>
              <a:t>(1450-1375 a.C.)</a:t>
            </a:r>
            <a:endParaRPr lang="es-ES" altLang="es-ES" sz="1800">
              <a:latin typeface="Book Antiqua" panose="02040602050305030304" pitchFamily="18" charset="0"/>
            </a:endParaRPr>
          </a:p>
        </p:txBody>
      </p:sp>
      <p:sp>
        <p:nvSpPr>
          <p:cNvPr id="12291" name="Rectangle 8">
            <a:extLst>
              <a:ext uri="{FF2B5EF4-FFF2-40B4-BE49-F238E27FC236}">
                <a16:creationId xmlns:a16="http://schemas.microsoft.com/office/drawing/2014/main" id="{51E6638B-4ED3-5814-CFF9-5FD335162FD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Colapso sistema palacial, só subsiste Knossos. </a:t>
            </a:r>
            <a:r>
              <a:rPr lang="gl-ES" altLang="es-ES" sz="2400" i="1">
                <a:latin typeface="Book Antiqua" panose="02040602050305030304" pitchFamily="18" charset="0"/>
              </a:rPr>
              <a:t>Micenización</a:t>
            </a:r>
            <a:r>
              <a:rPr lang="gl-ES" altLang="es-ES" sz="2400">
                <a:latin typeface="Book Antiqua" panose="02040602050305030304" pitchFamily="18" charset="0"/>
              </a:rPr>
              <a:t> a partir de MR III.</a:t>
            </a:r>
          </a:p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Tipo distintivo: copa efirea (dúas asas, procede do continente)</a:t>
            </a:r>
          </a:p>
          <a:p>
            <a:pPr eaLnBrk="1" hangingPunct="1"/>
            <a:r>
              <a:rPr lang="gl-ES" altLang="es-ES" sz="2400" u="sng">
                <a:latin typeface="Book Antiqua" panose="02040602050305030304" pitchFamily="18" charset="0"/>
              </a:rPr>
              <a:t>Estilo “do palacio”:</a:t>
            </a:r>
            <a:r>
              <a:rPr lang="gl-ES" altLang="es-ES" sz="2400">
                <a:latin typeface="Book Antiqua" panose="02040602050305030304" pitchFamily="18" charset="0"/>
              </a:rPr>
              <a:t> xerras e tinas de grande tamaño.</a:t>
            </a:r>
          </a:p>
          <a:p>
            <a:pPr eaLnBrk="1" hangingPunct="1"/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12292" name="Picture 15">
            <a:extLst>
              <a:ext uri="{FF2B5EF4-FFF2-40B4-BE49-F238E27FC236}">
                <a16:creationId xmlns:a16="http://schemas.microsoft.com/office/drawing/2014/main" id="{5AC816F5-C8FB-7D43-B2BB-DA8DABE1AE38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noFill/>
        </p:spPr>
      </p:pic>
      <p:sp>
        <p:nvSpPr>
          <p:cNvPr id="12293" name="Line 16">
            <a:extLst>
              <a:ext uri="{FF2B5EF4-FFF2-40B4-BE49-F238E27FC236}">
                <a16:creationId xmlns:a16="http://schemas.microsoft.com/office/drawing/2014/main" id="{6760D887-F43B-1812-DC32-421D128043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962400"/>
            <a:ext cx="609600" cy="76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2294" name="Line 17">
            <a:extLst>
              <a:ext uri="{FF2B5EF4-FFF2-40B4-BE49-F238E27FC236}">
                <a16:creationId xmlns:a16="http://schemas.microsoft.com/office/drawing/2014/main" id="{E4E66E70-0A3A-9FCE-7F19-F9E94B01A9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038600"/>
            <a:ext cx="2286000" cy="990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es-ES"/>
          </a:p>
        </p:txBody>
      </p:sp>
      <p:cxnSp>
        <p:nvCxnSpPr>
          <p:cNvPr id="12295" name="AutoShape 21">
            <a:extLst>
              <a:ext uri="{FF2B5EF4-FFF2-40B4-BE49-F238E27FC236}">
                <a16:creationId xmlns:a16="http://schemas.microsoft.com/office/drawing/2014/main" id="{9B723313-BCF5-2FFE-AB08-BCCC8EC89362}"/>
              </a:ext>
            </a:extLst>
          </p:cNvPr>
          <p:cNvCxnSpPr>
            <a:cxnSpLocks noChangeShapeType="1"/>
            <a:stCxn id="12293" idx="0"/>
          </p:cNvCxnSpPr>
          <p:nvPr/>
        </p:nvCxnSpPr>
        <p:spPr bwMode="auto">
          <a:xfrm rot="5400000" flipV="1">
            <a:off x="6019800" y="1600200"/>
            <a:ext cx="76200" cy="4800600"/>
          </a:xfrm>
          <a:prstGeom prst="bentConnector4">
            <a:avLst>
              <a:gd name="adj1" fmla="val -2900000"/>
              <a:gd name="adj2" fmla="val 10476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cxnSp>
      <p:cxnSp>
        <p:nvCxnSpPr>
          <p:cNvPr id="12296" name="AutoShape 22">
            <a:extLst>
              <a:ext uri="{FF2B5EF4-FFF2-40B4-BE49-F238E27FC236}">
                <a16:creationId xmlns:a16="http://schemas.microsoft.com/office/drawing/2014/main" id="{567EC65F-D5AE-FA5D-60D7-16C1618B8ACF}"/>
              </a:ext>
            </a:extLst>
          </p:cNvPr>
          <p:cNvCxnSpPr>
            <a:cxnSpLocks noChangeShapeType="1"/>
            <a:stCxn id="12293" idx="0"/>
          </p:cNvCxnSpPr>
          <p:nvPr/>
        </p:nvCxnSpPr>
        <p:spPr bwMode="auto">
          <a:xfrm rot="5400000" flipV="1">
            <a:off x="6019800" y="1600200"/>
            <a:ext cx="76200" cy="4800600"/>
          </a:xfrm>
          <a:prstGeom prst="bentConnector4">
            <a:avLst>
              <a:gd name="adj1" fmla="val -2900000"/>
              <a:gd name="adj2" fmla="val 10476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triangle" w="med" len="med"/>
              </a14:hiddenLine>
            </a:ext>
          </a:extLst>
        </p:spPr>
      </p:cxnSp>
      <p:sp>
        <p:nvSpPr>
          <p:cNvPr id="12297" name="Line 23">
            <a:extLst>
              <a:ext uri="{FF2B5EF4-FFF2-40B4-BE49-F238E27FC236}">
                <a16:creationId xmlns:a16="http://schemas.microsoft.com/office/drawing/2014/main" id="{C84C3AF4-593A-5834-8F19-69F55E4AD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962400"/>
            <a:ext cx="3962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2298" name="Line 27">
            <a:extLst>
              <a:ext uri="{FF2B5EF4-FFF2-40B4-BE49-F238E27FC236}">
                <a16:creationId xmlns:a16="http://schemas.microsoft.com/office/drawing/2014/main" id="{C17B958E-871A-1BDB-31AA-1BD1D6FC17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886200"/>
            <a:ext cx="3429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12299" name="Line 28">
            <a:extLst>
              <a:ext uri="{FF2B5EF4-FFF2-40B4-BE49-F238E27FC236}">
                <a16:creationId xmlns:a16="http://schemas.microsoft.com/office/drawing/2014/main" id="{44F4B5DB-22F2-DCAA-BE8A-5BED4C0223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3886200"/>
            <a:ext cx="762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rgbClr val="996633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>
            <a:extLst>
              <a:ext uri="{FF2B5EF4-FFF2-40B4-BE49-F238E27FC236}">
                <a16:creationId xmlns:a16="http://schemas.microsoft.com/office/drawing/2014/main" id="{0A3C0895-FB35-D891-5E01-B55AA17BDA48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2286000"/>
            <a:ext cx="3195638" cy="4114800"/>
          </a:xfrm>
          <a:noFill/>
        </p:spPr>
      </p:pic>
      <p:pic>
        <p:nvPicPr>
          <p:cNvPr id="13315" name="Picture 8" descr="mycenaean picture katsabas grave">
            <a:extLst>
              <a:ext uri="{FF2B5EF4-FFF2-40B4-BE49-F238E27FC236}">
                <a16:creationId xmlns:a16="http://schemas.microsoft.com/office/drawing/2014/main" id="{49E4FA97-1C0C-DB92-8413-D1C2CE60F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3" t="632" r="9671" b="737"/>
          <a:stretch>
            <a:fillRect/>
          </a:stretch>
        </p:blipFill>
        <p:spPr bwMode="auto">
          <a:xfrm>
            <a:off x="152400" y="76200"/>
            <a:ext cx="2133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9" descr="palace3">
            <a:extLst>
              <a:ext uri="{FF2B5EF4-FFF2-40B4-BE49-F238E27FC236}">
                <a16:creationId xmlns:a16="http://schemas.microsoft.com/office/drawing/2014/main" id="{D4C441DA-BAE2-18AE-36F6-0FD110144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00400"/>
            <a:ext cx="2667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10">
            <a:extLst>
              <a:ext uri="{FF2B5EF4-FFF2-40B4-BE49-F238E27FC236}">
                <a16:creationId xmlns:a16="http://schemas.microsoft.com/office/drawing/2014/main" id="{250ACCD2-603D-6E55-05D8-CC7EC4D42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57200"/>
            <a:ext cx="6248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es-ES" sz="3200">
                <a:solidFill>
                  <a:schemeClr val="tx1"/>
                </a:solidFill>
                <a:latin typeface="Times New Roman" panose="02020603050405020304" pitchFamily="18" charset="0"/>
              </a:rPr>
              <a:t>Decoración floral e mariña moi estilizada, abstracta e xeométrica</a:t>
            </a:r>
            <a:endParaRPr lang="es-ES" altLang="es-ES" sz="3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3318" name="Picture 12">
            <a:extLst>
              <a:ext uri="{FF2B5EF4-FFF2-40B4-BE49-F238E27FC236}">
                <a16:creationId xmlns:a16="http://schemas.microsoft.com/office/drawing/2014/main" id="{7659213C-39BF-7DAF-F97C-40E402A1E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57400"/>
            <a:ext cx="2743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EFAA66D-C142-085D-42F5-3F9AC22BEE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01000" cy="1143000"/>
          </a:xfrm>
          <a:solidFill>
            <a:schemeClr val="bg2">
              <a:alpha val="50195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gl-ES" altLang="es-ES">
                <a:latin typeface="Book Antiqua" panose="02040602050305030304" pitchFamily="18" charset="0"/>
              </a:rPr>
              <a:t>Cerámica micénica </a:t>
            </a:r>
            <a:r>
              <a:rPr lang="gl-ES" altLang="es-ES" sz="2800">
                <a:latin typeface="Book Antiqua" panose="02040602050305030304" pitchFamily="18" charset="0"/>
              </a:rPr>
              <a:t>(1350-1200 a.C.)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pic>
        <p:nvPicPr>
          <p:cNvPr id="14339" name="Picture 9">
            <a:extLst>
              <a:ext uri="{FF2B5EF4-FFF2-40B4-BE49-F238E27FC236}">
                <a16:creationId xmlns:a16="http://schemas.microsoft.com/office/drawing/2014/main" id="{D025F608-C0E1-1D78-8FF6-171247645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438400"/>
            <a:ext cx="5105400" cy="35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84315D7-7FDC-EEA6-BBF2-EF02EEB6C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es-ES">
                <a:latin typeface="Book Antiqua" panose="02040602050305030304" pitchFamily="18" charset="0"/>
              </a:rPr>
              <a:t>Heládico Recente IIB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15363" name="Rectangle 6">
            <a:extLst>
              <a:ext uri="{FF2B5EF4-FFF2-40B4-BE49-F238E27FC236}">
                <a16:creationId xmlns:a16="http://schemas.microsoft.com/office/drawing/2014/main" id="{FB26E004-9106-F4A3-6A85-BA53988E88B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gl-ES" altLang="es-ES" sz="2800">
                <a:latin typeface="Book Antiqua" panose="02040602050305030304" pitchFamily="18" charset="0"/>
              </a:rPr>
              <a:t>Influencia mutua Creta – Micenas.</a:t>
            </a:r>
          </a:p>
          <a:p>
            <a:pPr eaLnBrk="1" hangingPunct="1"/>
            <a:r>
              <a:rPr lang="gl-ES" altLang="es-ES" sz="2800">
                <a:latin typeface="Book Antiqua" panose="02040602050305030304" pitchFamily="18" charset="0"/>
              </a:rPr>
              <a:t>Peza máis representativa: copa efirea</a:t>
            </a:r>
            <a:r>
              <a:rPr lang="gl-ES" altLang="es-ES" sz="2800">
                <a:solidFill>
                  <a:srgbClr val="800000"/>
                </a:solidFill>
                <a:latin typeface="Book Antiqua" panose="02040602050305030304" pitchFamily="18" charset="0"/>
              </a:rPr>
              <a:t>*</a:t>
            </a:r>
            <a:r>
              <a:rPr lang="gl-ES" altLang="es-ES" sz="2800">
                <a:latin typeface="Book Antiqua" panose="02040602050305030304" pitchFamily="18" charset="0"/>
              </a:rPr>
              <a:t> (dúas asas, pé baixo, mesmo motivo en ambas as caras).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pic>
        <p:nvPicPr>
          <p:cNvPr id="15364" name="Picture 8">
            <a:extLst>
              <a:ext uri="{FF2B5EF4-FFF2-40B4-BE49-F238E27FC236}">
                <a16:creationId xmlns:a16="http://schemas.microsoft.com/office/drawing/2014/main" id="{CAFFA805-1D3D-E6C5-25E8-A5A387F10AE2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286000"/>
            <a:ext cx="3527425" cy="3505200"/>
          </a:xfrm>
        </p:spPr>
      </p:pic>
      <p:sp>
        <p:nvSpPr>
          <p:cNvPr id="15366" name="Text Box 6">
            <a:extLst>
              <a:ext uri="{FF2B5EF4-FFF2-40B4-BE49-F238E27FC236}">
                <a16:creationId xmlns:a16="http://schemas.microsoft.com/office/drawing/2014/main" id="{EB144E9B-811A-D5A9-B0B1-F313CDC2A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172200"/>
            <a:ext cx="4511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>
                <a:solidFill>
                  <a:srgbClr val="800000"/>
                </a:solidFill>
              </a:rPr>
              <a:t>*</a:t>
            </a:r>
            <a:r>
              <a:rPr lang="es-ES" altLang="es-ES" sz="2000">
                <a:solidFill>
                  <a:srgbClr val="800000"/>
                </a:solidFill>
              </a:rPr>
              <a:t>procedente de Éfira, preto de Corinto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AB48E"/>
            </a:gs>
            <a:gs pos="100000">
              <a:srgbClr val="774F3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CEC6F45-86AD-11AF-42DE-6D2F4CB946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152400"/>
            <a:ext cx="3810000" cy="762000"/>
          </a:xfrm>
        </p:spPr>
        <p:txBody>
          <a:bodyPr/>
          <a:lstStyle/>
          <a:p>
            <a:pPr eaLnBrk="1" hangingPunct="1"/>
            <a:r>
              <a:rPr lang="gl-ES" altLang="es-ES" sz="3200" b="1">
                <a:latin typeface="Book Antiqua" panose="02040602050305030304" pitchFamily="18" charset="0"/>
              </a:rPr>
              <a:t>Estilo esquemático</a:t>
            </a:r>
            <a:endParaRPr lang="es-ES" altLang="es-ES" sz="3200" b="1">
              <a:latin typeface="Book Antiqua" panose="02040602050305030304" pitchFamily="18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59B228A-4D4E-0912-49D6-2677B74ECB1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762000"/>
            <a:ext cx="8382000" cy="1295400"/>
          </a:xfrm>
        </p:spPr>
        <p:txBody>
          <a:bodyPr/>
          <a:lstStyle/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Motivos repetitivos, en cor escura –negra ou castaña. Esquematización dos motivos floral e mariño (flores, cunchas), espirais, dobres machados...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16388" name="Picture 9">
            <a:extLst>
              <a:ext uri="{FF2B5EF4-FFF2-40B4-BE49-F238E27FC236}">
                <a16:creationId xmlns:a16="http://schemas.microsoft.com/office/drawing/2014/main" id="{81104786-537B-E504-1C32-E73F71EBA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4662488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2">
            <a:extLst>
              <a:ext uri="{FF2B5EF4-FFF2-40B4-BE49-F238E27FC236}">
                <a16:creationId xmlns:a16="http://schemas.microsoft.com/office/drawing/2014/main" id="{16542FE5-298D-7E98-71B2-DE2D5AA0C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86000"/>
            <a:ext cx="32575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6913E89-6CB4-001E-6B0E-743ED05807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9400" y="381000"/>
            <a:ext cx="2971800" cy="609600"/>
          </a:xfrm>
        </p:spPr>
        <p:txBody>
          <a:bodyPr/>
          <a:lstStyle/>
          <a:p>
            <a:pPr eaLnBrk="1" hangingPunct="1"/>
            <a:r>
              <a:rPr lang="gl-ES" altLang="es-ES" sz="3200" b="1">
                <a:latin typeface="Book Antiqua" panose="02040602050305030304" pitchFamily="18" charset="0"/>
              </a:rPr>
              <a:t>Estilo pictórico</a:t>
            </a:r>
            <a:endParaRPr lang="es-ES" altLang="es-ES" sz="3200" b="1">
              <a:latin typeface="Book Antiqua" panose="02040602050305030304" pitchFamily="18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47A4985-3ACE-947D-800E-BA8D869FEED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3810000" cy="5105400"/>
          </a:xfrm>
        </p:spPr>
        <p:txBody>
          <a:bodyPr/>
          <a:lstStyle/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Deslígase da tradición cretense.</a:t>
            </a:r>
          </a:p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Aparecen os temas figurados.</a:t>
            </a:r>
          </a:p>
          <a:p>
            <a:pPr eaLnBrk="1" hangingPunct="1"/>
            <a:r>
              <a:rPr lang="gl-ES" altLang="es-ES" sz="2400" u="sng">
                <a:latin typeface="Book Antiqua" panose="02040602050305030304" pitchFamily="18" charset="0"/>
              </a:rPr>
              <a:t>Repertorio formal</a:t>
            </a:r>
            <a:r>
              <a:rPr lang="gl-ES" altLang="es-ES" sz="2400">
                <a:latin typeface="Book Antiqua" panose="02040602050305030304" pitchFamily="18" charset="0"/>
              </a:rPr>
              <a:t>: cráteras, xerras de asa vertical e longo pitorro (influencia cretense); cuncos profundos e copas de pe alto ou “de champán” (evolución copa efirea); alabastróns de perfil globular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17412" name="Picture 7">
            <a:extLst>
              <a:ext uri="{FF2B5EF4-FFF2-40B4-BE49-F238E27FC236}">
                <a16:creationId xmlns:a16="http://schemas.microsoft.com/office/drawing/2014/main" id="{BA958CAA-15A1-5846-1D47-C3D7A330C360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295400"/>
            <a:ext cx="4235450" cy="4572000"/>
          </a:xfrm>
          <a:noFill/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996633"/>
            </a:gs>
            <a:gs pos="100000">
              <a:schemeClr val="tx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45C45455-4F4E-BAE6-BDA3-3FABE9ECF2C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28600"/>
            <a:ext cx="8229600" cy="990600"/>
          </a:xfrm>
        </p:spPr>
        <p:txBody>
          <a:bodyPr/>
          <a:lstStyle/>
          <a:p>
            <a:pPr eaLnBrk="1" hangingPunct="1"/>
            <a:r>
              <a:rPr lang="gl-ES" altLang="es-ES" sz="2800" u="sng">
                <a:solidFill>
                  <a:srgbClr val="EAEAEA"/>
                </a:solidFill>
                <a:latin typeface="Book Antiqua" panose="02040602050305030304" pitchFamily="18" charset="0"/>
              </a:rPr>
              <a:t>Decoración</a:t>
            </a:r>
            <a:r>
              <a:rPr lang="gl-ES" altLang="es-ES" sz="2800">
                <a:solidFill>
                  <a:srgbClr val="EAEAEA"/>
                </a:solidFill>
                <a:latin typeface="Book Antiqua" panose="02040602050305030304" pitchFamily="18" charset="0"/>
              </a:rPr>
              <a:t>: temas figurados: motivos de carros, figuras humanas, touros, paxaros, esfinxes...</a:t>
            </a:r>
            <a:endParaRPr lang="es-ES" altLang="es-ES" sz="2800">
              <a:solidFill>
                <a:srgbClr val="EAEAEA"/>
              </a:solidFill>
              <a:latin typeface="Book Antiqua" panose="02040602050305030304" pitchFamily="18" charset="0"/>
            </a:endParaRPr>
          </a:p>
        </p:txBody>
      </p:sp>
      <p:pic>
        <p:nvPicPr>
          <p:cNvPr id="18435" name="Picture 7">
            <a:extLst>
              <a:ext uri="{FF2B5EF4-FFF2-40B4-BE49-F238E27FC236}">
                <a16:creationId xmlns:a16="http://schemas.microsoft.com/office/drawing/2014/main" id="{4A69D534-3D11-B844-9A9B-4228827FD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362200"/>
            <a:ext cx="259556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9">
            <a:extLst>
              <a:ext uri="{FF2B5EF4-FFF2-40B4-BE49-F238E27FC236}">
                <a16:creationId xmlns:a16="http://schemas.microsoft.com/office/drawing/2014/main" id="{AA1BD481-4F26-C57F-C0EB-556CA682F27B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514600"/>
            <a:ext cx="2490788" cy="2590800"/>
          </a:xfrm>
          <a:noFill/>
        </p:spPr>
      </p:pic>
      <p:pic>
        <p:nvPicPr>
          <p:cNvPr id="18437" name="Picture 10">
            <a:extLst>
              <a:ext uri="{FF2B5EF4-FFF2-40B4-BE49-F238E27FC236}">
                <a16:creationId xmlns:a16="http://schemas.microsoft.com/office/drawing/2014/main" id="{5AFA6670-4372-28CA-9ACB-E0B2CD235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143000"/>
            <a:ext cx="25876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2">
            <a:extLst>
              <a:ext uri="{FF2B5EF4-FFF2-40B4-BE49-F238E27FC236}">
                <a16:creationId xmlns:a16="http://schemas.microsoft.com/office/drawing/2014/main" id="{AB8E0C48-D014-72AB-4B6E-D11AE8D6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386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160D892-673B-8BBA-D564-4D368EDB8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153400" cy="685800"/>
          </a:xfrm>
        </p:spPr>
        <p:txBody>
          <a:bodyPr/>
          <a:lstStyle/>
          <a:p>
            <a:pPr eaLnBrk="1" hangingPunct="1"/>
            <a:r>
              <a:rPr lang="gl-ES" altLang="es-ES" sz="2800">
                <a:latin typeface="Book Antiqua" panose="02040602050305030304" pitchFamily="18" charset="0"/>
              </a:rPr>
              <a:t>Heládico Recente III A2 / III B1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sp>
        <p:nvSpPr>
          <p:cNvPr id="19459" name="Rectangle 8">
            <a:extLst>
              <a:ext uri="{FF2B5EF4-FFF2-40B4-BE49-F238E27FC236}">
                <a16:creationId xmlns:a16="http://schemas.microsoft.com/office/drawing/2014/main" id="{08BE5D8A-6467-71C7-E9BA-30BACA6819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14400"/>
            <a:ext cx="8610600" cy="990600"/>
          </a:xfrm>
        </p:spPr>
        <p:txBody>
          <a:bodyPr/>
          <a:lstStyle/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Estandarización de formas procedentes do NE do Peloponeso (Argólida). Marcan tendencia neste período.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19460" name="Picture 15">
            <a:extLst>
              <a:ext uri="{FF2B5EF4-FFF2-40B4-BE49-F238E27FC236}">
                <a16:creationId xmlns:a16="http://schemas.microsoft.com/office/drawing/2014/main" id="{A9A12FDC-784E-D108-60BF-E1A1A8B53C7F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03463" y="1905000"/>
            <a:ext cx="4303712" cy="4648200"/>
          </a:xfr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A1B5C01-F138-1481-98F0-13B3FC2B9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7772400" cy="1143000"/>
          </a:xfrm>
        </p:spPr>
        <p:txBody>
          <a:bodyPr/>
          <a:lstStyle/>
          <a:p>
            <a:pPr eaLnBrk="1" hangingPunct="1"/>
            <a:r>
              <a:rPr lang="gl-ES" altLang="es-ES">
                <a:latin typeface="Book Antiqua" panose="02040602050305030304" pitchFamily="18" charset="0"/>
              </a:rPr>
              <a:t>Heládico Recente IIIC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20483" name="Rectangle 5">
            <a:extLst>
              <a:ext uri="{FF2B5EF4-FFF2-40B4-BE49-F238E27FC236}">
                <a16:creationId xmlns:a16="http://schemas.microsoft.com/office/drawing/2014/main" id="{46629601-F3AA-1E46-D9D1-724EC1A47A6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990600"/>
            <a:ext cx="9067800" cy="83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es-ES" sz="2800">
                <a:latin typeface="Book Antiqua" panose="02040602050305030304" pitchFamily="18" charset="0"/>
              </a:rPr>
              <a:t>Desenvolvemento de estilos locais, diferentes e variados: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pic>
        <p:nvPicPr>
          <p:cNvPr id="20487" name="Picture 11">
            <a:extLst>
              <a:ext uri="{FF2B5EF4-FFF2-40B4-BE49-F238E27FC236}">
                <a16:creationId xmlns:a16="http://schemas.microsoft.com/office/drawing/2014/main" id="{1155C2DA-91B5-3559-EF67-309BA9F46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367506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Rectangle 7">
            <a:extLst>
              <a:ext uri="{FF2B5EF4-FFF2-40B4-BE49-F238E27FC236}">
                <a16:creationId xmlns:a16="http://schemas.microsoft.com/office/drawing/2014/main" id="{B4B98523-8381-ABC3-9C25-4E358F15B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590800"/>
            <a:ext cx="3810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gl-ES" altLang="es-ES" sz="2400">
                <a:solidFill>
                  <a:schemeClr val="tx1"/>
                </a:solidFill>
              </a:rPr>
              <a:t>Influencia cretense: motivos de aves, peixes, rosetas, e </a:t>
            </a:r>
            <a:r>
              <a:rPr lang="gl-ES" altLang="es-ES" sz="2400" i="1">
                <a:solidFill>
                  <a:schemeClr val="tx1"/>
                </a:solidFill>
              </a:rPr>
              <a:t>horror vacui</a:t>
            </a:r>
            <a:r>
              <a:rPr lang="gl-ES" altLang="es-ES" sz="2400">
                <a:solidFill>
                  <a:schemeClr val="tx1"/>
                </a:solidFill>
              </a:rPr>
              <a:t> (como Kamares)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gl-ES" altLang="es-ES" sz="2400">
                <a:solidFill>
                  <a:schemeClr val="tx1"/>
                </a:solidFill>
              </a:rPr>
              <a:t>Costa oriental da Ática e illas: variante especializada en figuras mariñas (polbos en vasillas globulares)</a:t>
            </a:r>
            <a:endParaRPr lang="es-ES" altLang="es-ES" sz="2400">
              <a:solidFill>
                <a:schemeClr val="tx1"/>
              </a:solidFill>
            </a:endParaRPr>
          </a:p>
        </p:txBody>
      </p:sp>
      <p:sp>
        <p:nvSpPr>
          <p:cNvPr id="20489" name="Rectangle 2">
            <a:extLst>
              <a:ext uri="{FF2B5EF4-FFF2-40B4-BE49-F238E27FC236}">
                <a16:creationId xmlns:a16="http://schemas.microsoft.com/office/drawing/2014/main" id="{FEF04A08-09A8-CFDF-F24B-896F93F8C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981200"/>
            <a:ext cx="396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es-ES" sz="3200" b="1"/>
              <a:t>Estilo cerrado</a:t>
            </a:r>
            <a:endParaRPr lang="es-ES" altLang="es-ES" sz="3200" b="1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D987707-3303-B12B-FA21-1B471F02C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gl-ES" altLang="es-ES" sz="3200" b="1">
                <a:latin typeface="Book Antiqua" panose="02040602050305030304" pitchFamily="18" charset="0"/>
              </a:rPr>
              <a:t>Estilo “del granero”</a:t>
            </a:r>
            <a:r>
              <a:rPr lang="gl-ES" altLang="es-ES" sz="2800">
                <a:latin typeface="Book Antiqua" panose="02040602050305030304" pitchFamily="18" charset="0"/>
              </a:rPr>
              <a:t> </a:t>
            </a:r>
            <a:br>
              <a:rPr lang="gl-ES" altLang="es-ES" sz="2800">
                <a:latin typeface="Book Antiqua" panose="02040602050305030304" pitchFamily="18" charset="0"/>
              </a:rPr>
            </a:br>
            <a:r>
              <a:rPr lang="gl-ES" altLang="es-ES" sz="2800">
                <a:latin typeface="Book Antiqua" panose="02040602050305030304" pitchFamily="18" charset="0"/>
              </a:rPr>
              <a:t>(da casa deste nome en Micenas)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pic>
        <p:nvPicPr>
          <p:cNvPr id="22531" name="Picture 5">
            <a:extLst>
              <a:ext uri="{FF2B5EF4-FFF2-40B4-BE49-F238E27FC236}">
                <a16:creationId xmlns:a16="http://schemas.microsoft.com/office/drawing/2014/main" id="{4E944DF6-B5FF-C296-17DE-31FDA6BCF4B1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532" name="Rectangle 6">
            <a:extLst>
              <a:ext uri="{FF2B5EF4-FFF2-40B4-BE49-F238E27FC236}">
                <a16:creationId xmlns:a16="http://schemas.microsoft.com/office/drawing/2014/main" id="{4CC13F52-2F77-2DC6-CBB7-6CCF8C6014A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Cuncos e xerros dunha soa cor ou decorados con motivos moi sinxelos en negro (círculos, liñas onduladas, espirais, franxas... )</a:t>
            </a:r>
          </a:p>
          <a:p>
            <a:pPr eaLnBrk="1" hangingPunct="1"/>
            <a:r>
              <a:rPr lang="gl-ES" altLang="es-ES" sz="2400">
                <a:latin typeface="Book Antiqua" panose="02040602050305030304" pitchFamily="18" charset="0"/>
              </a:rPr>
              <a:t>Prefigura o protoxeométrico grego.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10">
            <a:extLst>
              <a:ext uri="{FF2B5EF4-FFF2-40B4-BE49-F238E27FC236}">
                <a16:creationId xmlns:a16="http://schemas.microsoft.com/office/drawing/2014/main" id="{9F351A42-A106-1E50-971E-A1A57FE61F56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590800"/>
            <a:ext cx="4191000" cy="3582988"/>
          </a:xfrm>
          <a:noFill/>
        </p:spPr>
      </p:pic>
      <p:pic>
        <p:nvPicPr>
          <p:cNvPr id="23561" name="Picture 9">
            <a:extLst>
              <a:ext uri="{FF2B5EF4-FFF2-40B4-BE49-F238E27FC236}">
                <a16:creationId xmlns:a16="http://schemas.microsoft.com/office/drawing/2014/main" id="{F26AA8B5-4ACD-F49F-617E-F10A63830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010025"/>
            <a:ext cx="38100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4" name="Rectangle 2">
            <a:extLst>
              <a:ext uri="{FF2B5EF4-FFF2-40B4-BE49-F238E27FC236}">
                <a16:creationId xmlns:a16="http://schemas.microsoft.com/office/drawing/2014/main" id="{0EB0F7FB-33FC-F6B9-1F96-81248F81C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3810000" cy="838200"/>
          </a:xfrm>
        </p:spPr>
        <p:txBody>
          <a:bodyPr/>
          <a:lstStyle/>
          <a:p>
            <a:pPr eaLnBrk="1" hangingPunct="1"/>
            <a:r>
              <a:rPr lang="gl-ES" altLang="es-ES" sz="3600" b="1">
                <a:latin typeface="Book Antiqua" panose="02040602050305030304" pitchFamily="18" charset="0"/>
              </a:rPr>
              <a:t>Segundo estilo pictórico</a:t>
            </a:r>
            <a:endParaRPr lang="es-ES" altLang="es-ES" sz="3600" b="1">
              <a:latin typeface="Book Antiqua" panose="02040602050305030304" pitchFamily="18" charset="0"/>
            </a:endParaRPr>
          </a:p>
        </p:txBody>
      </p:sp>
      <p:sp>
        <p:nvSpPr>
          <p:cNvPr id="23555" name="Rectangle 8">
            <a:extLst>
              <a:ext uri="{FF2B5EF4-FFF2-40B4-BE49-F238E27FC236}">
                <a16:creationId xmlns:a16="http://schemas.microsoft.com/office/drawing/2014/main" id="{F6150D17-BE77-1C8A-2B4E-6A8D77BF91D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685800"/>
            <a:ext cx="48006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gl-ES" altLang="es-ES" sz="2800">
                <a:latin typeface="Book Antiqua" panose="02040602050305030304" pitchFamily="18" charset="0"/>
              </a:rPr>
              <a:t>Vaso dos guerreiros (Micenas). Crátera decorada con banda de guerreiros desfilando. (estilo semellante aos </a:t>
            </a:r>
            <a:r>
              <a:rPr lang="gl-ES" altLang="es-ES" sz="2800" i="1">
                <a:latin typeface="Book Antiqua" panose="02040602050305030304" pitchFamily="18" charset="0"/>
              </a:rPr>
              <a:t>larnakes</a:t>
            </a:r>
            <a:r>
              <a:rPr lang="gl-ES" altLang="es-ES" sz="2800">
                <a:latin typeface="Book Antiqua" panose="02040602050305030304" pitchFamily="18" charset="0"/>
              </a:rPr>
              <a:t> ou sartegos decorados con pompas fúnebres ou desfiles).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sp>
        <p:nvSpPr>
          <p:cNvPr id="23562" name="Rectangle 10">
            <a:extLst>
              <a:ext uri="{FF2B5EF4-FFF2-40B4-BE49-F238E27FC236}">
                <a16:creationId xmlns:a16="http://schemas.microsoft.com/office/drawing/2014/main" id="{3925A7B7-35FC-DE46-76AC-FCDBFDA58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00200"/>
            <a:ext cx="3810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>
              <a:spcBef>
                <a:spcPct val="20000"/>
              </a:spcBef>
              <a:buFontTx/>
              <a:buChar char="•"/>
            </a:pPr>
            <a:r>
              <a:rPr lang="gl-ES" altLang="es-ES">
                <a:solidFill>
                  <a:schemeClr val="tx1"/>
                </a:solidFill>
                <a:latin typeface="Times New Roman" panose="02020603050405020304" pitchFamily="18" charset="0"/>
              </a:rPr>
              <a:t> Continúa tendencia figurativa anterior.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06A995EB-1D90-620D-A56F-E07BB5BA1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205288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>
            <a:extLst>
              <a:ext uri="{FF2B5EF4-FFF2-40B4-BE49-F238E27FC236}">
                <a16:creationId xmlns:a16="http://schemas.microsoft.com/office/drawing/2014/main" id="{AD2BAF8C-CB25-0EFA-6CC7-FAB9E2DD2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3581400" cy="1092200"/>
          </a:xfrm>
          <a:prstGeom prst="rect">
            <a:avLst/>
          </a:prstGeom>
          <a:solidFill>
            <a:srgbClr val="800000">
              <a:alpha val="50195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Book Antiqua" panose="0204060205030503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gl-ES" altLang="es-ES" sz="3200" b="1"/>
              <a:t>Identifica os estilos</a:t>
            </a:r>
            <a:endParaRPr lang="es-ES" altLang="es-ES" sz="3200" b="1"/>
          </a:p>
        </p:txBody>
      </p:sp>
      <p:pic>
        <p:nvPicPr>
          <p:cNvPr id="24580" name="Picture 8">
            <a:extLst>
              <a:ext uri="{FF2B5EF4-FFF2-40B4-BE49-F238E27FC236}">
                <a16:creationId xmlns:a16="http://schemas.microsoft.com/office/drawing/2014/main" id="{9BBE5665-D0E4-7C0F-B63D-9E4D8FF82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357187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>
            <a:extLst>
              <a:ext uri="{FF2B5EF4-FFF2-40B4-BE49-F238E27FC236}">
                <a16:creationId xmlns:a16="http://schemas.microsoft.com/office/drawing/2014/main" id="{CE609B3A-B2E9-55C8-9DD6-B5D0C3DD3DA0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362200"/>
            <a:ext cx="2906713" cy="2941638"/>
          </a:xfrm>
          <a:noFill/>
        </p:spPr>
      </p:pic>
      <p:pic>
        <p:nvPicPr>
          <p:cNvPr id="25603" name="Picture 12">
            <a:extLst>
              <a:ext uri="{FF2B5EF4-FFF2-40B4-BE49-F238E27FC236}">
                <a16:creationId xmlns:a16="http://schemas.microsoft.com/office/drawing/2014/main" id="{5E453773-5712-9F29-154D-A6D78E32A027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219200"/>
            <a:ext cx="4127500" cy="4876800"/>
          </a:xfrm>
          <a:noFill/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1">
            <a:extLst>
              <a:ext uri="{FF2B5EF4-FFF2-40B4-BE49-F238E27FC236}">
                <a16:creationId xmlns:a16="http://schemas.microsoft.com/office/drawing/2014/main" id="{A1F29137-EAD1-4A1B-0F6D-AD49349CD645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150" y="1066800"/>
            <a:ext cx="3498850" cy="4724400"/>
          </a:xfrm>
        </p:spPr>
      </p:pic>
      <p:pic>
        <p:nvPicPr>
          <p:cNvPr id="26627" name="Picture 19">
            <a:extLst>
              <a:ext uri="{FF2B5EF4-FFF2-40B4-BE49-F238E27FC236}">
                <a16:creationId xmlns:a16="http://schemas.microsoft.com/office/drawing/2014/main" id="{8B1463E1-047B-D0AD-2CDB-CA873D8F02F6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219200"/>
            <a:ext cx="3195638" cy="4648200"/>
          </a:xfrm>
          <a:noFill/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1">
            <a:extLst>
              <a:ext uri="{FF2B5EF4-FFF2-40B4-BE49-F238E27FC236}">
                <a16:creationId xmlns:a16="http://schemas.microsoft.com/office/drawing/2014/main" id="{4AD69EC9-91FC-4592-1BB2-6747FAA7A462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143000"/>
            <a:ext cx="3582988" cy="4495800"/>
          </a:xfrm>
          <a:noFill/>
        </p:spPr>
      </p:pic>
      <p:pic>
        <p:nvPicPr>
          <p:cNvPr id="27651" name="Picture 22">
            <a:extLst>
              <a:ext uri="{FF2B5EF4-FFF2-40B4-BE49-F238E27FC236}">
                <a16:creationId xmlns:a16="http://schemas.microsoft.com/office/drawing/2014/main" id="{86B89725-C34B-C404-303B-0B868E8D5C7F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143000"/>
            <a:ext cx="3952875" cy="4495800"/>
          </a:xfrm>
          <a:noFill/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>
            <a:extLst>
              <a:ext uri="{FF2B5EF4-FFF2-40B4-BE49-F238E27FC236}">
                <a16:creationId xmlns:a16="http://schemas.microsoft.com/office/drawing/2014/main" id="{857AE2AB-FF80-DE0E-9DEF-F480CC8219E8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219200"/>
            <a:ext cx="3810000" cy="4114800"/>
          </a:xfrm>
        </p:spPr>
      </p:pic>
      <p:pic>
        <p:nvPicPr>
          <p:cNvPr id="28675" name="Picture 6">
            <a:extLst>
              <a:ext uri="{FF2B5EF4-FFF2-40B4-BE49-F238E27FC236}">
                <a16:creationId xmlns:a16="http://schemas.microsoft.com/office/drawing/2014/main" id="{A8A2FC18-B5C3-99BF-FFD7-20781DA26DC4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lum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219200"/>
            <a:ext cx="3810000" cy="4114800"/>
          </a:xfr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rgbClr val="996633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>
            <a:extLst>
              <a:ext uri="{FF2B5EF4-FFF2-40B4-BE49-F238E27FC236}">
                <a16:creationId xmlns:a16="http://schemas.microsoft.com/office/drawing/2014/main" id="{73B6C370-FC17-BCA6-40F7-A5C2C34B14BF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524000"/>
            <a:ext cx="2743200" cy="4114800"/>
          </a:xfrm>
        </p:spPr>
      </p:pic>
      <p:pic>
        <p:nvPicPr>
          <p:cNvPr id="29699" name="Picture 4">
            <a:extLst>
              <a:ext uri="{FF2B5EF4-FFF2-40B4-BE49-F238E27FC236}">
                <a16:creationId xmlns:a16="http://schemas.microsoft.com/office/drawing/2014/main" id="{23F6D75E-3FBB-50FC-6B4A-021CE993FE9E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524000"/>
            <a:ext cx="3276600" cy="4114800"/>
          </a:xfr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Diseño predeterminado">
  <a:themeElements>
    <a:clrScheme name="Diseño predeterminado 8">
      <a:dk1>
        <a:srgbClr val="000000"/>
      </a:dk1>
      <a:lt1>
        <a:srgbClr val="FF9933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AAD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Book Antiqua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Book Antiqua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0000"/>
        </a:dk1>
        <a:lt1>
          <a:srgbClr val="FF9933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CAAD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850</Words>
  <Application>Microsoft Office PowerPoint</Application>
  <PresentationFormat>Presentación en pantalla (4:3)</PresentationFormat>
  <Paragraphs>115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Book Antiqua</vt:lpstr>
      <vt:lpstr>Times New Roman</vt:lpstr>
      <vt:lpstr>Arial</vt:lpstr>
      <vt:lpstr>Diseño predeterminado</vt:lpstr>
      <vt:lpstr>Evolución da cerámica grega</vt:lpstr>
      <vt:lpstr>Periodización</vt:lpstr>
      <vt:lpstr>Cerámica minoica (2000-1350 a.C.)</vt:lpstr>
      <vt:lpstr>Primeiros Palacios Minoico Medio IA (2000-1900 a.C.)</vt:lpstr>
      <vt:lpstr>Presentación de PowerPoint</vt:lpstr>
      <vt:lpstr>Presentación de PowerPoint</vt:lpstr>
      <vt:lpstr>Cerámica común, sen pintar  (vaixela de uso cotiá e cacharros de cociña)</vt:lpstr>
      <vt:lpstr>Segundos palacios Minoico Recente I A-B  (1700-1450 a.C.)</vt:lpstr>
      <vt:lpstr>Presentación de PowerPoint</vt:lpstr>
      <vt:lpstr>Presentación de PowerPoint</vt:lpstr>
      <vt:lpstr>Período monopalacial Minoico Recente II – III A2 (1450-1375 a.C.)</vt:lpstr>
      <vt:lpstr>Presentación de PowerPoint</vt:lpstr>
      <vt:lpstr>Cerámica micénica (1350-1200 a.C.)</vt:lpstr>
      <vt:lpstr>Heládico Recente IIB</vt:lpstr>
      <vt:lpstr>Estilo esquemático</vt:lpstr>
      <vt:lpstr>Estilo pictórico</vt:lpstr>
      <vt:lpstr>Presentación de PowerPoint</vt:lpstr>
      <vt:lpstr>Heládico Recente III A2 / III B1</vt:lpstr>
      <vt:lpstr>Heládico Recente IIIC</vt:lpstr>
      <vt:lpstr>Estilo “del granero”  (da casa deste nome en Micenas)</vt:lpstr>
      <vt:lpstr>Segundo estilo pictórico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 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Evolución da cerámica grega</dc:title>
  <dc:creator>Rousi</dc:creator>
  <cp:lastModifiedBy>Rosa Brañas</cp:lastModifiedBy>
  <cp:revision>97</cp:revision>
  <dcterms:created xsi:type="dcterms:W3CDTF">2011-03-11T20:18:50Z</dcterms:created>
  <dcterms:modified xsi:type="dcterms:W3CDTF">2025-04-04T11:17:51Z</dcterms:modified>
</cp:coreProperties>
</file>