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94" r:id="rId3"/>
    <p:sldId id="263" r:id="rId4"/>
    <p:sldId id="268" r:id="rId5"/>
    <p:sldId id="264" r:id="rId6"/>
    <p:sldId id="270" r:id="rId7"/>
    <p:sldId id="271" r:id="rId8"/>
    <p:sldId id="272" r:id="rId9"/>
    <p:sldId id="259" r:id="rId10"/>
    <p:sldId id="273" r:id="rId11"/>
    <p:sldId id="269" r:id="rId12"/>
    <p:sldId id="258" r:id="rId13"/>
    <p:sldId id="265" r:id="rId14"/>
    <p:sldId id="288" r:id="rId15"/>
    <p:sldId id="260" r:id="rId16"/>
    <p:sldId id="275" r:id="rId17"/>
    <p:sldId id="262" r:id="rId18"/>
    <p:sldId id="289" r:id="rId19"/>
    <p:sldId id="276" r:id="rId20"/>
    <p:sldId id="266" r:id="rId21"/>
    <p:sldId id="267" r:id="rId22"/>
    <p:sldId id="287" r:id="rId23"/>
    <p:sldId id="277" r:id="rId24"/>
    <p:sldId id="279" r:id="rId25"/>
    <p:sldId id="280" r:id="rId26"/>
    <p:sldId id="278" r:id="rId27"/>
    <p:sldId id="281" r:id="rId28"/>
    <p:sldId id="285" r:id="rId29"/>
    <p:sldId id="286" r:id="rId30"/>
    <p:sldId id="291" r:id="rId31"/>
    <p:sldId id="290" r:id="rId32"/>
    <p:sldId id="284" r:id="rId33"/>
    <p:sldId id="292" r:id="rId34"/>
    <p:sldId id="293" r:id="rId35"/>
  </p:sldIdLst>
  <p:sldSz cx="9144000" cy="6858000" type="screen4x3"/>
  <p:notesSz cx="6858000" cy="9144000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Book Antiqua" panose="0204060205030503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3333CC"/>
    <a:srgbClr val="FFFFFF"/>
    <a:srgbClr val="5F5F5F"/>
    <a:srgbClr val="ECCF7C"/>
    <a:srgbClr val="FFB469"/>
    <a:srgbClr val="00CC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7" d="100"/>
          <a:sy n="77" d="100"/>
        </p:scale>
        <p:origin x="-2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A80D11A-958F-48F4-99F5-05738D1FFE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s-ES" altLang="es-E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845579E-FC45-40BF-8567-9AFAF1C355F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 altLang="es-E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3BD17182-1574-402B-A670-2674F316D61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6507B80D-7D06-4E73-A180-7C8F7E8EAF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C7CE3FF9-D263-416E-820D-CDFB4EFEFAC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s-ES" altLang="es-ES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485B9AA5-B2B5-4395-9220-AD247C5BAB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F923D9-8C1B-45B6-96E2-0E06C6FA0E2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1A194F6-E4E9-4F9B-8D7A-6FFFD7772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81D5EC-EF4B-4DFA-A8CE-AD8216B7DD4F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054C6920-8E53-4C49-8B11-6BB8F5CB80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9921EB7-8AB2-4D7F-9C6E-A864792DB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F741C9E-0C20-4EF0-B24E-283E73A58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365206-13C9-4E06-9758-242D884F8450}" type="slidenum">
              <a:rPr lang="es-ES" altLang="es-ES"/>
              <a:pPr/>
              <a:t>2</a:t>
            </a:fld>
            <a:endParaRPr lang="es-ES" altLang="es-E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B2E9261D-132F-4313-86E7-F2C024BF77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8EBC36DB-A78C-4471-95A8-ABDC7DA01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33309CB-1648-43D9-A179-36B08C16D3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06751-E758-4691-A53C-DF154CDD3EC4}" type="slidenum">
              <a:rPr lang="es-ES" altLang="es-ES"/>
              <a:pPr/>
              <a:t>3</a:t>
            </a:fld>
            <a:endParaRPr lang="es-ES" altLang="es-E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B224C63A-F4F2-4318-BF7F-5B877BE66C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9F2AD3E-44DA-4E8C-8E75-9C884B7E7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15C74F2-FC29-4195-A2EF-1E122A22A7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6CFBA-1392-4660-BCEA-CDC9B0E0032B}" type="slidenum">
              <a:rPr lang="es-ES" altLang="es-ES"/>
              <a:pPr/>
              <a:t>4</a:t>
            </a:fld>
            <a:endParaRPr lang="es-ES" altLang="es-E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AC8BD6CC-A9CC-4F45-9E58-69BF449A4F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D72D9746-19E1-4DE0-8852-E218B9796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94B609-0FC9-46F9-BF60-37B534D84F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743F8-0F29-4F5A-9695-C07D6327FD4B}" type="slidenum">
              <a:rPr lang="es-ES" altLang="es-ES"/>
              <a:pPr/>
              <a:t>5</a:t>
            </a:fld>
            <a:endParaRPr lang="es-ES" altLang="es-E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FA69D17F-A5B8-4B75-91C5-A8C0765530C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014C962-4C95-445D-8E50-8ADCAE0ED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E61D8D-A457-4E73-B34E-038C9EBAB5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91187D-3C90-48AA-8033-94A5FDC6DB64}" type="slidenum">
              <a:rPr lang="es-ES" altLang="es-ES"/>
              <a:pPr/>
              <a:t>6</a:t>
            </a:fld>
            <a:endParaRPr lang="es-ES" altLang="es-ES"/>
          </a:p>
        </p:txBody>
      </p:sp>
      <p:sp>
        <p:nvSpPr>
          <p:cNvPr id="82946" name="Rectangle 2050">
            <a:extLst>
              <a:ext uri="{FF2B5EF4-FFF2-40B4-BE49-F238E27FC236}">
                <a16:creationId xmlns:a16="http://schemas.microsoft.com/office/drawing/2014/main" id="{2170789F-D4B5-42D0-A9CD-8C0991FC83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2051">
            <a:extLst>
              <a:ext uri="{FF2B5EF4-FFF2-40B4-BE49-F238E27FC236}">
                <a16:creationId xmlns:a16="http://schemas.microsoft.com/office/drawing/2014/main" id="{1779CE55-A366-4606-9E99-1311288BE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F0EF26D-4822-468E-88AE-7E41B87DE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2FD724-781E-4374-81AF-748D0576AF61}" type="slidenum">
              <a:rPr lang="es-ES" altLang="es-ES"/>
              <a:pPr/>
              <a:t>7</a:t>
            </a:fld>
            <a:endParaRPr lang="es-ES" altLang="es-ES"/>
          </a:p>
        </p:txBody>
      </p:sp>
      <p:sp>
        <p:nvSpPr>
          <p:cNvPr id="83970" name="Rectangle 2050">
            <a:extLst>
              <a:ext uri="{FF2B5EF4-FFF2-40B4-BE49-F238E27FC236}">
                <a16:creationId xmlns:a16="http://schemas.microsoft.com/office/drawing/2014/main" id="{0F92257A-A8F5-4837-AF93-345AC75B78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2051">
            <a:extLst>
              <a:ext uri="{FF2B5EF4-FFF2-40B4-BE49-F238E27FC236}">
                <a16:creationId xmlns:a16="http://schemas.microsoft.com/office/drawing/2014/main" id="{F7D045E0-BD03-42CA-91E9-1334C10D2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B5014AF-5AC8-4C3C-9588-FB2022B4F3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65FE12-C0B9-4122-892B-05CBDFE4C71F}" type="slidenum">
              <a:rPr lang="es-ES" altLang="es-ES"/>
              <a:pPr/>
              <a:t>8</a:t>
            </a:fld>
            <a:endParaRPr lang="es-ES" altLang="es-ES"/>
          </a:p>
        </p:txBody>
      </p:sp>
      <p:sp>
        <p:nvSpPr>
          <p:cNvPr id="84994" name="Rectangle 1026">
            <a:extLst>
              <a:ext uri="{FF2B5EF4-FFF2-40B4-BE49-F238E27FC236}">
                <a16:creationId xmlns:a16="http://schemas.microsoft.com/office/drawing/2014/main" id="{F834A310-1C26-44FD-971C-F6D6D38CB99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1027">
            <a:extLst>
              <a:ext uri="{FF2B5EF4-FFF2-40B4-BE49-F238E27FC236}">
                <a16:creationId xmlns:a16="http://schemas.microsoft.com/office/drawing/2014/main" id="{3BD4585F-F57B-4779-A6B2-8E24F80A4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3F063E9-0F93-4FFB-8DBC-2E31B54C02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D710F-BD2C-4EB1-A0EC-FCDCC7EF516A}" type="slidenum">
              <a:rPr lang="es-ES" altLang="es-ES"/>
              <a:pPr/>
              <a:t>9</a:t>
            </a:fld>
            <a:endParaRPr lang="es-ES" altLang="es-E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951F3270-A260-4D81-8AC4-8CB5D7BA410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2465FDB-77CE-47E6-A289-11DE404E8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600C27B-684F-4A51-97C3-E89459F5C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4921D-25C9-4904-AF7A-5BEF151C5478}" type="slidenum">
              <a:rPr lang="es-ES" altLang="es-ES"/>
              <a:pPr/>
              <a:t>10</a:t>
            </a:fld>
            <a:endParaRPr lang="es-ES" altLang="es-ES"/>
          </a:p>
        </p:txBody>
      </p:sp>
      <p:sp>
        <p:nvSpPr>
          <p:cNvPr id="87042" name="Rectangle 1026">
            <a:extLst>
              <a:ext uri="{FF2B5EF4-FFF2-40B4-BE49-F238E27FC236}">
                <a16:creationId xmlns:a16="http://schemas.microsoft.com/office/drawing/2014/main" id="{B446373D-0727-452A-8288-883EF0072B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1027">
            <a:extLst>
              <a:ext uri="{FF2B5EF4-FFF2-40B4-BE49-F238E27FC236}">
                <a16:creationId xmlns:a16="http://schemas.microsoft.com/office/drawing/2014/main" id="{2B6E248D-77E2-4ECA-8618-F812B8E8A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6FCF38F-D50F-4903-A98E-34273FD18B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5C90B-0671-45EB-864C-517D8AD33196}" type="slidenum">
              <a:rPr lang="es-ES" altLang="es-ES"/>
              <a:pPr/>
              <a:t>11</a:t>
            </a:fld>
            <a:endParaRPr lang="es-ES" altLang="es-E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897BB63F-905C-44FF-980E-BEAB01BF75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E5D95E1-5DE1-408D-8ECA-AD1F39B19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1FAA751-0F53-45CC-9D5E-F7CEC88275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9B6CC6-13C6-46E9-B106-08E25BAFCC7A}" type="slidenum">
              <a:rPr lang="es-ES" altLang="es-ES"/>
              <a:pPr/>
              <a:t>12</a:t>
            </a:fld>
            <a:endParaRPr lang="es-ES" altLang="es-E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DD17B71-3A11-4EFC-B8B5-3CB5D65FFD6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49B2160-9EFB-4D65-8261-5B22929CD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378AD7B-7071-4677-BD6A-F62536327E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54BFB-1322-4D09-B44F-2E2033279D42}" type="slidenum">
              <a:rPr lang="es-ES" altLang="es-ES"/>
              <a:pPr/>
              <a:t>13</a:t>
            </a:fld>
            <a:endParaRPr lang="es-ES" altLang="es-ES"/>
          </a:p>
        </p:txBody>
      </p:sp>
      <p:sp>
        <p:nvSpPr>
          <p:cNvPr id="88066" name="Rectangle 1026">
            <a:extLst>
              <a:ext uri="{FF2B5EF4-FFF2-40B4-BE49-F238E27FC236}">
                <a16:creationId xmlns:a16="http://schemas.microsoft.com/office/drawing/2014/main" id="{BD3D21A1-3334-4B7B-B99F-144B6764E3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1027">
            <a:extLst>
              <a:ext uri="{FF2B5EF4-FFF2-40B4-BE49-F238E27FC236}">
                <a16:creationId xmlns:a16="http://schemas.microsoft.com/office/drawing/2014/main" id="{0E3878A6-414C-46F2-9965-596E9EF42F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A1C709-1F92-458C-B638-A0B811D051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DA491B-03E4-414A-B87B-E170E6D2F9B6}" type="slidenum">
              <a:rPr lang="es-ES" altLang="es-ES"/>
              <a:pPr/>
              <a:t>14</a:t>
            </a:fld>
            <a:endParaRPr lang="es-ES" altLang="es-E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7B6FC0BA-7A85-4FE0-A915-5785FEE47C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EE6152D-41B2-4BDC-9DC6-10CB99070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B433EB5-CCB8-4C99-9644-AF0B6415E6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363ECC-1CD3-42BA-8BFA-95BA40E67252}" type="slidenum">
              <a:rPr lang="es-ES" altLang="es-ES"/>
              <a:pPr/>
              <a:t>15</a:t>
            </a:fld>
            <a:endParaRPr lang="es-ES" altLang="es-E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1B1C24F4-E18F-4017-AB8D-8C74B55168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3AE3461-686B-4F42-B5AE-2FBBB6196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798FAB0-FF66-438D-A9E5-F2913C828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3AF312-0564-4B86-B12B-BA77761C5CDF}" type="slidenum">
              <a:rPr lang="es-ES" altLang="es-ES"/>
              <a:pPr/>
              <a:t>16</a:t>
            </a:fld>
            <a:endParaRPr lang="es-ES" altLang="es-ES"/>
          </a:p>
        </p:txBody>
      </p:sp>
      <p:sp>
        <p:nvSpPr>
          <p:cNvPr id="90114" name="Rectangle 1026">
            <a:extLst>
              <a:ext uri="{FF2B5EF4-FFF2-40B4-BE49-F238E27FC236}">
                <a16:creationId xmlns:a16="http://schemas.microsoft.com/office/drawing/2014/main" id="{73D4A3FA-CC73-4003-B4F4-FED92C962B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1027">
            <a:extLst>
              <a:ext uri="{FF2B5EF4-FFF2-40B4-BE49-F238E27FC236}">
                <a16:creationId xmlns:a16="http://schemas.microsoft.com/office/drawing/2014/main" id="{55D126F7-E169-4635-A141-9CE667D30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0EC71B5-B0E0-436F-A1A3-B82DECC07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843CD-F6D3-4F87-88E7-98D6492EF29A}" type="slidenum">
              <a:rPr lang="es-ES" altLang="es-ES"/>
              <a:pPr/>
              <a:t>17</a:t>
            </a:fld>
            <a:endParaRPr lang="es-ES" altLang="es-E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8C287E9-C459-4243-AD5A-39C4576952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8F95144-76FB-44FA-8BDC-D8EAD86DE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E75A1F-321F-4D15-B376-0196032E2A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FC560E-AECD-407C-AE82-2F40DFDBC44B}" type="slidenum">
              <a:rPr lang="es-ES" altLang="es-ES"/>
              <a:pPr/>
              <a:t>18</a:t>
            </a:fld>
            <a:endParaRPr lang="es-ES" altLang="es-E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04131C60-37A2-4765-A7F5-1FD45D24EA1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488FE30F-77F5-4D8B-97C4-5323E8CB0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1D9E5B-59EF-4858-B383-71E81E9C5A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639DDB-9CB3-41B0-BB37-1DE7D6DFA57B}" type="slidenum">
              <a:rPr lang="es-ES" altLang="es-ES"/>
              <a:pPr/>
              <a:t>19</a:t>
            </a:fld>
            <a:endParaRPr lang="es-ES" altLang="es-E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FF453C12-0B4F-48E2-B845-ED57D2DEB0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BE27ABF-F4AF-4A66-BC90-631298627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B06930-240A-4803-8CD6-88B5C6B743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0FB11-422D-4B0B-B924-2ABF8D307313}" type="slidenum">
              <a:rPr lang="es-ES" altLang="es-ES"/>
              <a:pPr/>
              <a:t>20</a:t>
            </a:fld>
            <a:endParaRPr lang="es-ES" altLang="es-E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0F85FC48-3EA5-435F-B654-F2F3CB3EF7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E249564A-E26F-46AC-BC1F-DE03A293DA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531E8B2-DB90-455E-81F6-70FCC8ECF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D56A42-C9B0-431D-916C-AE93457FFA1F}" type="slidenum">
              <a:rPr lang="es-ES" altLang="es-ES"/>
              <a:pPr/>
              <a:t>21</a:t>
            </a:fld>
            <a:endParaRPr lang="es-ES" altLang="es-E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F2AB3B2D-99BD-4E57-9939-F55ACAC9A5E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92B586DF-69DB-4F1A-8636-F23F0C554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83F9F01-AD3D-4436-B06D-306092B760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6E4D2-D429-44D6-ABEE-1C0410DE008F}" type="slidenum">
              <a:rPr lang="es-ES" altLang="es-ES"/>
              <a:pPr/>
              <a:t>22</a:t>
            </a:fld>
            <a:endParaRPr lang="es-ES" altLang="es-ES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B634C7EF-E6B8-42F4-8FDE-7DE873A81A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92146771-9579-454B-B128-7876A4467EF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0B989DA-4639-4E47-9D68-CF4DF4BCC3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A8DDA-25A5-494E-B50F-C6E68A3BA09A}" type="slidenum">
              <a:rPr lang="es-ES" altLang="es-ES"/>
              <a:pPr/>
              <a:t>23</a:t>
            </a:fld>
            <a:endParaRPr lang="es-ES" altLang="es-E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1D93AC39-DCC2-4B63-A57F-9617102F05F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2FD91676-235E-4BC5-BEF0-359DD3A45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8CD517-DA87-40D9-95DA-5074CF363A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7CC0CC-7045-4BA1-BE2D-E90C188A3BF5}" type="slidenum">
              <a:rPr lang="es-ES" altLang="es-ES"/>
              <a:pPr/>
              <a:t>24</a:t>
            </a:fld>
            <a:endParaRPr lang="es-ES" altLang="es-E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F6470C6F-F515-4FF5-A277-CDE8F714F5B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DA1CFE1-F5F2-4EAD-AC4B-03853AAC8D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26F2B14-11A6-49AC-A450-9478F6FDD8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F3E02-0890-452E-8E01-1473C015CC28}" type="slidenum">
              <a:rPr lang="es-ES" altLang="es-ES"/>
              <a:pPr/>
              <a:t>25</a:t>
            </a:fld>
            <a:endParaRPr lang="es-ES" altLang="es-ES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75D57B44-02CE-4893-BDE0-39D9000298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DA2545B7-B187-4407-8F84-F54EC2CDC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064BB29-3B97-40A5-88E5-2E6C18A10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01B0F-F292-42D9-9E18-EA027294C976}" type="slidenum">
              <a:rPr lang="es-ES" altLang="es-ES"/>
              <a:pPr/>
              <a:t>26</a:t>
            </a:fld>
            <a:endParaRPr lang="es-ES" altLang="es-ES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62890AD8-68DA-4C23-97A7-C923955ED8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05520DC9-D0BE-4FDA-9F2E-2E520B36A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9B269E6-C8A0-4C6B-A2D3-E2B86645E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DFBC6-18B0-4A79-8833-2CE4E2C79B0D}" type="slidenum">
              <a:rPr lang="es-ES" altLang="es-ES"/>
              <a:pPr/>
              <a:t>27</a:t>
            </a:fld>
            <a:endParaRPr lang="es-ES" altLang="es-E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A87DAF96-9978-4659-B7DB-AFCAC50F618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E960AC20-99B1-4318-91B2-94150D893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9BAA7F5-97BA-45DC-8917-388AA43D0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58239-91B3-4E86-AC4E-181E99ED0D7A}" type="slidenum">
              <a:rPr lang="es-ES" altLang="es-ES"/>
              <a:pPr/>
              <a:t>28</a:t>
            </a:fld>
            <a:endParaRPr lang="es-ES" altLang="es-ES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960D38A4-4271-4607-A4E5-28CDEE54215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5E6BE6AE-C0EC-474A-B325-EC47C2699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9059F1E-01C9-4E71-842D-25C4DF7D95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FA3338-C925-4BD5-99BB-DEDF1C4837AC}" type="slidenum">
              <a:rPr lang="es-ES" altLang="es-ES"/>
              <a:pPr/>
              <a:t>29</a:t>
            </a:fld>
            <a:endParaRPr lang="es-ES" altLang="es-E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D927F6EA-2D81-49B5-BC55-D6FC14E6850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543356CE-2FA7-437D-BE32-300840D0C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D8518DA-843F-4FF9-BE51-91DA6C2E6C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B46289-3827-4DEB-98A9-2E25B9B24D10}" type="slidenum">
              <a:rPr lang="es-ES" altLang="es-ES"/>
              <a:pPr/>
              <a:t>30</a:t>
            </a:fld>
            <a:endParaRPr lang="es-ES" altLang="es-E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7519F22C-2722-4562-BFC9-85D3F49126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7763294A-C4FB-4F69-9797-EB7CFB58E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E22859A-3919-4B8B-B693-D06C4EB43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C59939-8514-4448-A332-B98212F49BBF}" type="slidenum">
              <a:rPr lang="es-ES" altLang="es-ES"/>
              <a:pPr/>
              <a:t>31</a:t>
            </a:fld>
            <a:endParaRPr lang="es-ES" altLang="es-E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263E0002-DCDE-444C-81AB-8FA3DB4F3A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F81F1469-0C09-4DF4-A54D-C191A35DC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8219A6-C579-4DED-9169-9C1526696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3BF5D-1648-4B9B-9B7C-E6EAA2E24937}" type="slidenum">
              <a:rPr lang="es-ES" altLang="es-ES"/>
              <a:pPr/>
              <a:t>32</a:t>
            </a:fld>
            <a:endParaRPr lang="es-ES" altLang="es-E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918E785A-7429-4F1E-A62F-7856741C76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CF88860F-5577-428F-B45E-7B3D511B5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35F4FA-1781-4D94-8D0E-D976C1346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77380E-4F0C-46A5-B057-FA2452A2B545}" type="slidenum">
              <a:rPr lang="es-ES" altLang="es-ES"/>
              <a:pPr/>
              <a:t>33</a:t>
            </a:fld>
            <a:endParaRPr lang="es-ES" altLang="es-E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3B2B7611-8BB7-49B1-8577-EF01103A2C8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F865C2EE-9ECE-45C9-B1B7-893CEF979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EB7F04B-F773-4875-9F24-AC2D02759A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BEB9B3-77F0-481E-8633-569EFA37AD58}" type="slidenum">
              <a:rPr lang="es-ES" altLang="es-ES"/>
              <a:pPr/>
              <a:t>34</a:t>
            </a:fld>
            <a:endParaRPr lang="es-ES" altLang="es-E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D5C49941-35FB-4BF2-91FE-45CA347F85A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8A450863-6854-44E4-8398-3DD1756C8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7E3BF-E924-46E4-AB4D-DC4425187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6E8E69-A96F-4FCA-8098-F5E10F7A0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E69A88-9987-40D1-B113-2501608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287854-7993-4940-A65B-BDDAFB73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663F81-6F6F-43D0-80B9-F6C2961D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90B58-123D-4ABA-B6E9-B646E81D576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0018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67919-55BA-4DB7-99D6-37C1C610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13A893-1ACE-4CB6-A76E-3AC595042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4134AD-1988-4BAE-B7F6-02E690F6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CB4DAF-62F0-4419-A8C6-C7759F0EB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BBE5CC-974E-496D-84EF-0F8942FC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C3349-19C5-4421-8D30-7D05D78CC1D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114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6F268-DBBB-4138-9456-84E474D3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9EB3F7-81C7-48C2-B67F-7E465935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22FA77-34CF-4575-BA41-A02D24B8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43611B-1C46-4234-9DCA-FD607A583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E27DE4-3BA7-41DF-BDCD-292E3E8F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6DA4D-D181-4046-B9AF-9AD64F7C13C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286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7C65FC-9680-4165-82B8-E1F1EAD1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19A192-DB23-44B2-AC1B-CE684C2C9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AF8981-4180-484B-8263-548AAAFA3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1413A1-78FA-49A6-B405-E255A3FA5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6FC960-1D97-49FE-8F63-F7EF689E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71EEE0-7FA8-4DC7-B2D1-CC660B20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C6F41-A686-413E-8150-397A203271F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1834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7E1E5-3CB0-464B-A487-3D52D477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E21894-E644-4F9E-9024-FC7A59512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5A3B41-8D04-4A64-B6FE-AAEA46BCD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5F57032-B09B-4EE0-AA94-EB654AF85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3B22341-384D-431C-BD7C-35F56D76D5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B5F7F6D-9723-4656-AE2E-D91E69D4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23A54B3-ED34-49D8-8C52-99C3BF35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D1599C9-5F78-424C-AAC7-0F12ADFF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402AB-38AC-4D7A-856F-21188739F6A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075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F8FDE-F1E5-4596-8269-1C9645AE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52EFE09-E008-4CD6-A13D-F9F623BA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102E22-4413-4513-81BC-C27763A9C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A267BB8-2DF9-45ED-AC6F-558DEC076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8BD59-2FED-43AE-A706-158A00037F7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4138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5B34DA-6B29-498E-AEBE-688B1374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D2D2F8-F152-41A3-8967-1BFCBA86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2EBF87-7C10-4FB4-97EA-7E22E971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FF83D-7F1D-4C29-9656-E20EF9D8B08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675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CC534-1FBB-4D2A-9A91-B61F9D1B6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84BD7-96DE-4AE1-A21E-D6CDE0BCD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9659EF-A0C0-4AD0-94A9-8690241FF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AC10AC-59C3-4B5E-B7E2-08F453540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152AA3-B599-4BDF-ABC0-BAF2D7D3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8DDC15-5C45-464C-B1BF-8CCF3C41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C3805-74EF-4A83-AA88-70C36D4F8A7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4128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4AB1E-1186-4E39-A33E-AABA1582C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967A336-14B0-443D-AD8F-1B9C54803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DF594E-DC69-41A3-BE48-7952D6367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505AE8-44F8-4009-8D35-5CEFE5F8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89E8AC-9D8E-49FE-8618-941D12822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2FA39C-2728-41B3-B1B4-D4732E5E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3BEB-794A-4CD7-A1D5-5B8E8C80014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982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9D828-E0F9-4D6C-9781-402E30C9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27690B-9AB1-4BF6-B79C-54F3D956C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2DF4DC-3F1D-4135-A40A-884314C50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940B33-1DC6-44E3-B10E-B1F6BD94D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426B89-FCF5-46A9-9251-466125B3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F1743-1177-48D3-8DB5-96CCC0D44CA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124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4C83F0-48F5-4BDC-8B4B-8A8078A4E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2F4CEB-2636-4DA7-B6C9-FA356B41A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CC51AC-5D1A-4F25-9102-F040CE96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37EFD2-8D5F-4735-9383-995714C3B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CE7BF0-CECF-46FE-96E2-7256181A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F3A1E-58AE-450D-B22A-1B399D3A4CC3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275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9FBEE-1371-4D21-8BC7-8F6120487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D715B6-DE5C-4E45-A9A6-18411188AEC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imágenes en línea 3">
            <a:extLst>
              <a:ext uri="{FF2B5EF4-FFF2-40B4-BE49-F238E27FC236}">
                <a16:creationId xmlns:a16="http://schemas.microsoft.com/office/drawing/2014/main" id="{5DBDFB0C-C6C3-4996-89B5-AB17B58F7AF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613AF0-3BD8-4494-B326-34D9C75F1F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B813A7-107D-41C0-B2A1-6A86F058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B78F1F-78ED-48B3-9DDA-1E3FAEE8C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7F990E-3745-4B39-99F1-4442642431C0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1783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B2646-A549-4144-9670-4B94F804C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imágenes en línea 2">
            <a:extLst>
              <a:ext uri="{FF2B5EF4-FFF2-40B4-BE49-F238E27FC236}">
                <a16:creationId xmlns:a16="http://schemas.microsoft.com/office/drawing/2014/main" id="{87120C78-C6A8-4BAC-AA10-25DE27B810EB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793921-1727-41F2-B5E5-477B100E1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315CEB-5322-46B0-897A-FE170A1E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434951-4E0F-4F8D-87B0-4CA505F3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F4D8D2-B676-43D2-ABD5-69FA5DF1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FAA5BB1-E073-4E77-B1B0-C28ABEF2005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9563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12230BA-312E-41CD-BFF9-029D17FB1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E25DDB-3B45-4057-852F-3F3264CEE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815CDA-31FC-4F50-9F34-366E18C9C7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0777A73-E888-4F79-A987-69E845E550D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AB6696E-A830-41F5-BF9E-7148AA5F81D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DF497222-BB4B-47DD-87C4-3CD7032496B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cienttouch.com/black-glazed_pottery.ht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edgarlowen.com/greek-art.shtml" TargetMode="Externa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>
            <a:extLst>
              <a:ext uri="{FF2B5EF4-FFF2-40B4-BE49-F238E27FC236}">
                <a16:creationId xmlns:a16="http://schemas.microsoft.com/office/drawing/2014/main" id="{5FAA4263-C372-4B5C-9101-DA721F626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762000"/>
            <a:ext cx="62706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AB6B5A16-0218-49E7-8A35-5E91983CDD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191000" y="2667000"/>
            <a:ext cx="4724400" cy="1752600"/>
          </a:xfrm>
          <a:solidFill>
            <a:srgbClr val="ECCF7C">
              <a:alpha val="50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gl-ES" altLang="es-ES" sz="4800" b="1">
                <a:solidFill>
                  <a:schemeClr val="tx1"/>
                </a:solidFill>
                <a:latin typeface="Book Antiqua" panose="02040602050305030304" pitchFamily="18" charset="0"/>
              </a:rPr>
              <a:t>Evolución da cerámica grega</a:t>
            </a:r>
            <a:endParaRPr lang="es-ES" altLang="es-ES" sz="4800" b="1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2FD146C-B386-4F5F-AAC2-D6F5E7358B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5257800"/>
            <a:ext cx="6172200" cy="1143000"/>
          </a:xfrm>
          <a:solidFill>
            <a:srgbClr val="ECCF7C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gl-ES" altLang="es-ES" sz="3200" b="1">
                <a:latin typeface="Book Antiqua" panose="02040602050305030304" pitchFamily="18" charset="0"/>
              </a:rPr>
              <a:t>Do período arcaico á </a:t>
            </a:r>
          </a:p>
          <a:p>
            <a:r>
              <a:rPr lang="gl-ES" altLang="es-ES" sz="3200" b="1">
                <a:latin typeface="Book Antiqua" panose="02040602050305030304" pitchFamily="18" charset="0"/>
              </a:rPr>
              <a:t>época helenística</a:t>
            </a:r>
            <a:endParaRPr lang="es-ES" altLang="es-ES" sz="3200" b="1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7BED45D5-932E-48AA-92E9-270C91CB1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52400"/>
          </a:xfrm>
        </p:spPr>
        <p:txBody>
          <a:bodyPr/>
          <a:lstStyle/>
          <a:p>
            <a:r>
              <a:rPr lang="es-ES" altLang="es-ES">
                <a:latin typeface="Book Antiqua" panose="02040602050305030304" pitchFamily="18" charset="0"/>
              </a:rPr>
              <a:t>Periodización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B76AAAB4-C33C-4C2D-BF85-DDF62FAAE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3886200" cy="5029200"/>
          </a:xfrm>
          <a:solidFill>
            <a:srgbClr val="99FF99">
              <a:alpha val="50000"/>
            </a:srgbClr>
          </a:solidFill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000" b="1" u="sng">
                <a:solidFill>
                  <a:srgbClr val="000000"/>
                </a:solidFill>
                <a:latin typeface="Book Antiqua" panose="02040602050305030304" pitchFamily="18" charset="0"/>
              </a:rPr>
              <a:t>Protoxeométrico</a:t>
            </a:r>
            <a:r>
              <a:rPr lang="es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(1050-900 a.C.). Herdanza micénica. Uso funerario.</a:t>
            </a:r>
          </a:p>
          <a:p>
            <a:pPr>
              <a:lnSpc>
                <a:spcPct val="90000"/>
              </a:lnSpc>
            </a:pPr>
            <a:r>
              <a:rPr lang="es-ES" altLang="es-ES" sz="2000" b="1" u="sng">
                <a:solidFill>
                  <a:srgbClr val="000000"/>
                </a:solidFill>
                <a:latin typeface="Book Antiqua" panose="02040602050305030304" pitchFamily="18" charset="0"/>
              </a:rPr>
              <a:t>Xeométrico</a:t>
            </a:r>
            <a:r>
              <a:rPr lang="gl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(900-700 a.C.) Profusa decoración xeométrica. Evoluciona cara á figuración esquemática. Uso funerario.</a:t>
            </a:r>
            <a:endParaRPr lang="es-ES" altLang="es-ES" sz="2000" b="1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gl-ES" altLang="es-ES" sz="2000" b="1" u="sng">
                <a:latin typeface="Book Antiqua" panose="02040602050305030304" pitchFamily="18" charset="0"/>
              </a:rPr>
              <a:t>Estilo orientalizante</a:t>
            </a:r>
            <a:r>
              <a:rPr lang="gl-ES" altLang="es-ES" sz="2000" b="1">
                <a:latin typeface="Book Antiqua" panose="02040602050305030304" pitchFamily="18" charset="0"/>
              </a:rPr>
              <a:t> (ss. VIII-VII a.C.) Motivos iconográficos orientais.</a:t>
            </a:r>
            <a:endParaRPr lang="es-ES" altLang="es-ES" sz="2000" b="1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s-ES" sz="1800" b="1">
                <a:solidFill>
                  <a:srgbClr val="000000"/>
                </a:solidFill>
                <a:latin typeface="Book Antiqua" panose="02040602050305030304" pitchFamily="18" charset="0"/>
              </a:rPr>
              <a:t>Protocorintio</a:t>
            </a:r>
          </a:p>
          <a:p>
            <a:pPr lvl="1">
              <a:lnSpc>
                <a:spcPct val="90000"/>
              </a:lnSpc>
            </a:pPr>
            <a:r>
              <a:rPr lang="es-ES" altLang="es-ES" sz="1800" b="1">
                <a:solidFill>
                  <a:srgbClr val="000000"/>
                </a:solidFill>
                <a:latin typeface="Book Antiqua" panose="02040602050305030304" pitchFamily="18" charset="0"/>
              </a:rPr>
              <a:t>Protoático</a:t>
            </a:r>
          </a:p>
          <a:p>
            <a:pPr>
              <a:lnSpc>
                <a:spcPct val="90000"/>
              </a:lnSpc>
            </a:pPr>
            <a:r>
              <a:rPr lang="gl-ES" altLang="es-ES" sz="2000" b="1" i="1" u="sng">
                <a:solidFill>
                  <a:srgbClr val="000000"/>
                </a:solidFill>
                <a:latin typeface="Book Antiqua" panose="02040602050305030304" pitchFamily="18" charset="0"/>
              </a:rPr>
              <a:t>Figuras negras</a:t>
            </a:r>
            <a:r>
              <a:rPr lang="gl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 (ss. VI-V a.C.) Motivos negros sobre fondo cor arxila. Cerámica fina de múltiples usos.</a:t>
            </a:r>
            <a:endParaRPr lang="es-ES" altLang="es-ES" sz="2000" b="1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endParaRPr lang="es-ES" altLang="es-ES" sz="1600">
              <a:latin typeface="Book Antiqua" panose="02040602050305030304" pitchFamily="18" charset="0"/>
            </a:endParaRPr>
          </a:p>
        </p:txBody>
      </p:sp>
      <p:sp>
        <p:nvSpPr>
          <p:cNvPr id="130052" name="Rectangle 4">
            <a:extLst>
              <a:ext uri="{FF2B5EF4-FFF2-40B4-BE49-F238E27FC236}">
                <a16:creationId xmlns:a16="http://schemas.microsoft.com/office/drawing/2014/main" id="{E844FC65-8605-4339-BCC1-05C8BEBB84E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143000"/>
            <a:ext cx="3962400" cy="4191000"/>
          </a:xfrm>
          <a:solidFill>
            <a:srgbClr val="99FF99">
              <a:alpha val="50000"/>
            </a:srgbClr>
          </a:solidFill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000" b="1" i="1" u="sng">
                <a:solidFill>
                  <a:srgbClr val="000000"/>
                </a:solidFill>
                <a:latin typeface="Book Antiqua" panose="02040602050305030304" pitchFamily="18" charset="0"/>
              </a:rPr>
              <a:t>Figuras vermellas</a:t>
            </a:r>
            <a:r>
              <a:rPr lang="gl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(530- s. IV a.C)</a:t>
            </a:r>
            <a:r>
              <a:rPr lang="es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. Motivos cor arxila sobre fondo negro. Cerámica fina de múltiples usos.</a:t>
            </a:r>
          </a:p>
          <a:p>
            <a:pPr>
              <a:lnSpc>
                <a:spcPct val="90000"/>
              </a:lnSpc>
            </a:pPr>
            <a:r>
              <a:rPr lang="gl-ES" altLang="es-ES" sz="2000" b="1">
                <a:latin typeface="Book Antiqua" panose="02040602050305030304" pitchFamily="18" charset="0"/>
              </a:rPr>
              <a:t>Producións de </a:t>
            </a:r>
            <a:r>
              <a:rPr lang="gl-ES" altLang="es-ES" sz="2000" b="1" u="sng">
                <a:latin typeface="Book Antiqua" panose="02040602050305030304" pitchFamily="18" charset="0"/>
              </a:rPr>
              <a:t>Fondo branco</a:t>
            </a:r>
            <a:r>
              <a:rPr lang="gl-ES" altLang="es-ES" sz="2000" b="1">
                <a:latin typeface="Book Antiqua" panose="02040602050305030304" pitchFamily="18" charset="0"/>
              </a:rPr>
              <a:t> (530 - 400 a.C.) Emprego de pintura ao temple. Os lécitos derivan cara ao uso funerario.</a:t>
            </a:r>
          </a:p>
          <a:p>
            <a:pPr>
              <a:lnSpc>
                <a:spcPct val="90000"/>
              </a:lnSpc>
            </a:pPr>
            <a:r>
              <a:rPr lang="gl-ES" altLang="es-ES" sz="2000" b="1" u="sng">
                <a:solidFill>
                  <a:srgbClr val="000000"/>
                </a:solidFill>
                <a:latin typeface="Book Antiqua" panose="02040602050305030304" pitchFamily="18" charset="0"/>
              </a:rPr>
              <a:t>Verniz negro ático.</a:t>
            </a:r>
            <a:r>
              <a:rPr lang="gl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Cerámica común</a:t>
            </a:r>
            <a:r>
              <a:rPr lang="es-ES" altLang="es-ES" sz="2000" b="1">
                <a:solidFill>
                  <a:srgbClr val="000000"/>
                </a:solidFill>
                <a:latin typeface="Book Antiqua" panose="02040602050305030304" pitchFamily="18" charset="0"/>
              </a:rPr>
              <a:t> lisa, recuberta de verniz negro.</a:t>
            </a:r>
          </a:p>
          <a:p>
            <a:pPr>
              <a:lnSpc>
                <a:spcPct val="90000"/>
              </a:lnSpc>
            </a:pPr>
            <a:r>
              <a:rPr lang="es-ES" altLang="es-ES" sz="2000" b="1">
                <a:latin typeface="Book Antiqua" panose="02040602050305030304" pitchFamily="18" charset="0"/>
              </a:rPr>
              <a:t>Cerámicas helenísticas (ss. </a:t>
            </a:r>
            <a:r>
              <a:rPr lang="en-US" altLang="es-ES" sz="2000" b="1">
                <a:latin typeface="Book Antiqua" panose="02040602050305030304" pitchFamily="18" charset="0"/>
              </a:rPr>
              <a:t>IV-I a.C.) Feitas a molde, con relevos. </a:t>
            </a:r>
            <a:endParaRPr lang="es-ES" altLang="es-ES" sz="2000" b="1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endParaRPr lang="es-ES" altLang="es-ES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8D4D5"/>
            </a:gs>
            <a:gs pos="100000">
              <a:srgbClr val="D8D4D5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>
            <a:extLst>
              <a:ext uri="{FF2B5EF4-FFF2-40B4-BE49-F238E27FC236}">
                <a16:creationId xmlns:a16="http://schemas.microsoft.com/office/drawing/2014/main" id="{12ABE58F-21DC-46D5-BE33-59BDAC2D2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>
                <a:latin typeface="Book Antiqua" panose="02040602050305030304" pitchFamily="18" charset="0"/>
              </a:rPr>
              <a:t>Protoxeométrico </a:t>
            </a:r>
            <a:r>
              <a:rPr lang="es-ES" altLang="es-ES" sz="4000">
                <a:latin typeface="Book Antiqua" panose="02040602050305030304" pitchFamily="18" charset="0"/>
              </a:rPr>
              <a:t>(1050-900 a.C.)</a:t>
            </a:r>
          </a:p>
        </p:txBody>
      </p:sp>
      <p:sp>
        <p:nvSpPr>
          <p:cNvPr id="58371" name="Rectangle 1027">
            <a:extLst>
              <a:ext uri="{FF2B5EF4-FFF2-40B4-BE49-F238E27FC236}">
                <a16:creationId xmlns:a16="http://schemas.microsoft.com/office/drawing/2014/main" id="{A8912A95-B277-4983-8587-6C502C723C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05000"/>
            <a:ext cx="4648200" cy="4495800"/>
          </a:xfrm>
        </p:spPr>
        <p:txBody>
          <a:bodyPr/>
          <a:lstStyle/>
          <a:p>
            <a:r>
              <a:rPr lang="gl-ES" altLang="es-ES" sz="2400">
                <a:latin typeface="Book Antiqua" panose="02040602050305030304" pitchFamily="18" charset="0"/>
              </a:rPr>
              <a:t>Características técnicas:</a:t>
            </a:r>
          </a:p>
          <a:p>
            <a:pPr lvl="1"/>
            <a:r>
              <a:rPr lang="es-ES" altLang="es-ES" sz="2000">
                <a:latin typeface="Book Antiqua" panose="02040602050305030304" pitchFamily="18" charset="0"/>
              </a:rPr>
              <a:t>Mellor elaboración da arxila</a:t>
            </a:r>
          </a:p>
          <a:p>
            <a:pPr lvl="1"/>
            <a:r>
              <a:rPr lang="es-ES" altLang="es-ES" sz="2000">
                <a:latin typeface="Book Antiqua" panose="02040602050305030304" pitchFamily="18" charset="0"/>
              </a:rPr>
              <a:t>Cocción a maior temperatura</a:t>
            </a:r>
          </a:p>
          <a:p>
            <a:pPr lvl="1"/>
            <a:r>
              <a:rPr lang="es-ES" altLang="es-ES" sz="2000">
                <a:latin typeface="Book Antiqua" panose="02040602050305030304" pitchFamily="18" charset="0"/>
              </a:rPr>
              <a:t>Cuberta de mellor calidade, superficies máis brillantes</a:t>
            </a:r>
          </a:p>
          <a:p>
            <a:pPr lvl="1"/>
            <a:r>
              <a:rPr lang="es-ES" altLang="es-ES" sz="2000">
                <a:latin typeface="Book Antiqua" panose="02040602050305030304" pitchFamily="18" charset="0"/>
              </a:rPr>
              <a:t>Pincel múltiple e compás para regularizar a decoración</a:t>
            </a:r>
            <a:endParaRPr lang="gl-ES" altLang="es-ES" sz="2000">
              <a:latin typeface="Book Antiqua" panose="02040602050305030304" pitchFamily="18" charset="0"/>
            </a:endParaRPr>
          </a:p>
          <a:p>
            <a:r>
              <a:rPr lang="gl-ES" altLang="es-ES" sz="2400">
                <a:latin typeface="Book Antiqua" panose="02040602050305030304" pitchFamily="18" charset="0"/>
              </a:rPr>
              <a:t>Motivos decorativos: círculos e semicírculos concéntricos a compás, triángulos, losanxes, ondulacións... na panza do recipiente.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58374" name="Picture 1030">
            <a:extLst>
              <a:ext uri="{FF2B5EF4-FFF2-40B4-BE49-F238E27FC236}">
                <a16:creationId xmlns:a16="http://schemas.microsoft.com/office/drawing/2014/main" id="{19CF6E47-8004-4B5D-B9F1-4B128E66EFE2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1028">
            <a:extLst>
              <a:ext uri="{FF2B5EF4-FFF2-40B4-BE49-F238E27FC236}">
                <a16:creationId xmlns:a16="http://schemas.microsoft.com/office/drawing/2014/main" id="{6EAE7A41-19A6-4808-8B87-D88E2D29767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2192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Diversos talleres locais: Atenas, Corinto, Tebas...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Uniformidade conceptual (esquemas decorativos comúns)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Predominio de ánforas (uso funerario), cráteras, cántaros, enócoes, lécitos, píxides...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64519" name="Picture 1031">
            <a:extLst>
              <a:ext uri="{FF2B5EF4-FFF2-40B4-BE49-F238E27FC236}">
                <a16:creationId xmlns:a16="http://schemas.microsoft.com/office/drawing/2014/main" id="{86330F1A-9086-4A79-B205-0F2288F08726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371600"/>
            <a:ext cx="4114800" cy="3740150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FC50FCC-B078-4104-9956-59AB9DAC86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91400" cy="762000"/>
          </a:xfrm>
        </p:spPr>
        <p:txBody>
          <a:bodyPr/>
          <a:lstStyle/>
          <a:p>
            <a:r>
              <a:rPr lang="es-ES" altLang="es-ES">
                <a:solidFill>
                  <a:schemeClr val="tx1"/>
                </a:solidFill>
                <a:latin typeface="Book Antiqua" panose="02040602050305030304" pitchFamily="18" charset="0"/>
              </a:rPr>
              <a:t>Xeométrico</a:t>
            </a:r>
            <a:r>
              <a:rPr lang="gl-ES" altLang="es-ES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gl-ES" altLang="es-ES" sz="3600">
                <a:solidFill>
                  <a:schemeClr val="tx1"/>
                </a:solidFill>
                <a:latin typeface="Book Antiqua" panose="02040602050305030304" pitchFamily="18" charset="0"/>
              </a:rPr>
              <a:t>(900-700 a.C.)</a:t>
            </a:r>
            <a:endParaRPr lang="es-ES" altLang="es-ES" sz="360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AA3C06C-B87B-4776-A001-6DA38A8DDF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441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800">
                <a:latin typeface="Book Antiqua" panose="02040602050305030304" pitchFamily="18" charset="0"/>
              </a:rPr>
              <a:t>Mantéñense as melloras tecnolóxicas introducidas no protoxeométrico</a:t>
            </a:r>
            <a:r>
              <a:rPr lang="gl-ES" altLang="es-ES" sz="280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Especial representación en Atenas (o Cerámico/ Dipylón -necrópole ateniense ás portas da cidade-, a Ágora e Eleusis)</a:t>
            </a:r>
          </a:p>
          <a:p>
            <a:pPr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Subdivídese en tres períodos:</a:t>
            </a:r>
          </a:p>
        </p:txBody>
      </p:sp>
      <p:pic>
        <p:nvPicPr>
          <p:cNvPr id="59407" name="Picture 15">
            <a:extLst>
              <a:ext uri="{FF2B5EF4-FFF2-40B4-BE49-F238E27FC236}">
                <a16:creationId xmlns:a16="http://schemas.microsoft.com/office/drawing/2014/main" id="{092E058C-B20A-445A-82A9-B8CF2230EE7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295400"/>
            <a:ext cx="3868738" cy="4648200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F7DF8A87-4603-44FE-87AC-D07328EA9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4191000" cy="11430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Xeométrico Inicial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26B225C-45D9-4976-9228-29ACEA873C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gl-ES" altLang="es-ES" sz="2400">
                <a:latin typeface="Book Antiqua" panose="02040602050305030304" pitchFamily="18" charset="0"/>
              </a:rPr>
              <a:t>Motivos lineais predominan sobre os circulares.</a:t>
            </a:r>
          </a:p>
          <a:p>
            <a:r>
              <a:rPr lang="gl-ES" altLang="es-ES" sz="2400">
                <a:latin typeface="Book Antiqua" panose="02040602050305030304" pitchFamily="18" charset="0"/>
              </a:rPr>
              <a:t>Meandros e axedrezados en paneis e bandas dispostas entre as asas e o colo das ánforas. A superficie restante soe ser negra brillante.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66572" name="Picture 12">
            <a:extLst>
              <a:ext uri="{FF2B5EF4-FFF2-40B4-BE49-F238E27FC236}">
                <a16:creationId xmlns:a16="http://schemas.microsoft.com/office/drawing/2014/main" id="{B7471A95-A77E-494F-BB51-A11848DAFDE0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600200"/>
            <a:ext cx="3810000" cy="3640138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CBD065AC-A791-419A-8C07-B4BEE70853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4267200" cy="11430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Xeométrico Medio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A16C76E-8FC8-4146-B228-B23083B5BF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gl-ES" altLang="es-ES" sz="2800">
                <a:latin typeface="Book Antiqua" panose="02040602050305030304" pitchFamily="18" charset="0"/>
              </a:rPr>
              <a:t>Bandas de motivos repetidos que tenden a cubrir todo o vaso (meandros, grecas, esvásticas, axedrezados, rombos...)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pic>
        <p:nvPicPr>
          <p:cNvPr id="67591" name="Picture 7">
            <a:extLst>
              <a:ext uri="{FF2B5EF4-FFF2-40B4-BE49-F238E27FC236}">
                <a16:creationId xmlns:a16="http://schemas.microsoft.com/office/drawing/2014/main" id="{AEAA0124-FF82-40A4-B238-7C46C309AEEC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762000"/>
            <a:ext cx="3810000" cy="5334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F69CB25E-CE6E-4645-8852-0F990469F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4724400" cy="8382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Xeométrico Final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94F735AD-3EE6-40A8-A05D-A795C556E3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4400"/>
            <a:ext cx="4724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Aparecen as </a:t>
            </a:r>
            <a:r>
              <a:rPr lang="gl-ES" altLang="es-ES" sz="2400" b="1">
                <a:latin typeface="Book Antiqua" panose="02040602050305030304" pitchFamily="18" charset="0"/>
              </a:rPr>
              <a:t>representacións figuradas</a:t>
            </a:r>
            <a:r>
              <a:rPr lang="gl-ES" altLang="es-ES" sz="2400">
                <a:latin typeface="Book Antiqua" panose="02040602050305030304" pitchFamily="18" charset="0"/>
              </a:rPr>
              <a:t>, primeiro de animais e despois humanas, illadas ou en escenas.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Abstracción xeométrica das figuras, máxima simplificación e esquematismo.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Exemplares máis significativos: vasos grandes con escenas mortuorias e fins funerarios (ánforas para mulleres e cráteras para homes). Estes vasos sinalaban as tumbas e servían como receptáculos das ofrendas aos mortos.</a:t>
            </a:r>
          </a:p>
        </p:txBody>
      </p:sp>
      <p:pic>
        <p:nvPicPr>
          <p:cNvPr id="68613" name="Picture 5">
            <a:extLst>
              <a:ext uri="{FF2B5EF4-FFF2-40B4-BE49-F238E27FC236}">
                <a16:creationId xmlns:a16="http://schemas.microsoft.com/office/drawing/2014/main" id="{FCBB6147-AE49-4E73-BCDB-16AF547B70C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533400"/>
            <a:ext cx="3429000" cy="5791200"/>
          </a:xfrm>
        </p:spPr>
      </p:pic>
      <p:sp>
        <p:nvSpPr>
          <p:cNvPr id="68614" name="Rectangle 6">
            <a:extLst>
              <a:ext uri="{FF2B5EF4-FFF2-40B4-BE49-F238E27FC236}">
                <a16:creationId xmlns:a16="http://schemas.microsoft.com/office/drawing/2014/main" id="{9764FDA9-2B2B-4DBE-99BE-46420C2DC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800" y="6372225"/>
            <a:ext cx="2855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gl-ES" altLang="es-ES" sz="1600">
                <a:solidFill>
                  <a:schemeClr val="tx1"/>
                </a:solidFill>
              </a:rPr>
              <a:t>Ánfora do Mestre do Dypilón</a:t>
            </a:r>
            <a:endParaRPr lang="es-ES" altLang="es-ES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2AE07D79-93E4-40CF-9C8A-20249E257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35718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59CDA500-098E-4D5E-93A3-3025F83A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33800"/>
            <a:ext cx="35718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5">
            <a:extLst>
              <a:ext uri="{FF2B5EF4-FFF2-40B4-BE49-F238E27FC236}">
                <a16:creationId xmlns:a16="http://schemas.microsoft.com/office/drawing/2014/main" id="{11EB2B43-9C31-472F-AAE9-82FAF225A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29813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6" name="Text Box 6">
            <a:extLst>
              <a:ext uri="{FF2B5EF4-FFF2-40B4-BE49-F238E27FC236}">
                <a16:creationId xmlns:a16="http://schemas.microsoft.com/office/drawing/2014/main" id="{97AE0C92-C3CC-4ABC-BCF1-B1C2D38DA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6172200"/>
            <a:ext cx="547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gl-ES" altLang="es-ES" sz="2400" i="1">
                <a:solidFill>
                  <a:srgbClr val="F8F8F8"/>
                </a:solidFill>
              </a:rPr>
              <a:t>Próthesis</a:t>
            </a:r>
            <a:r>
              <a:rPr lang="gl-ES" altLang="es-ES" sz="2400">
                <a:solidFill>
                  <a:srgbClr val="F8F8F8"/>
                </a:solidFill>
              </a:rPr>
              <a:t>: exposición do cadáver (p.191)</a:t>
            </a:r>
            <a:endParaRPr lang="es-ES" altLang="es-ES" sz="2400">
              <a:solidFill>
                <a:srgbClr val="F8F8F8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5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7" name="Picture 1029">
            <a:extLst>
              <a:ext uri="{FF2B5EF4-FFF2-40B4-BE49-F238E27FC236}">
                <a16:creationId xmlns:a16="http://schemas.microsoft.com/office/drawing/2014/main" id="{E56DF924-C280-4BA9-8C8A-C35E70AF58FD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838200"/>
            <a:ext cx="4346575" cy="5257800"/>
          </a:xfrm>
          <a:noFill/>
          <a:ln/>
        </p:spPr>
      </p:pic>
      <p:sp>
        <p:nvSpPr>
          <p:cNvPr id="69638" name="Text Box 1030">
            <a:extLst>
              <a:ext uri="{FF2B5EF4-FFF2-40B4-BE49-F238E27FC236}">
                <a16:creationId xmlns:a16="http://schemas.microsoft.com/office/drawing/2014/main" id="{B0D1D431-7AA7-4180-AC58-7C07DD9A2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3581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gl-ES" altLang="es-ES" sz="1800" i="1">
                <a:solidFill>
                  <a:srgbClr val="F8F8F8"/>
                </a:solidFill>
              </a:rPr>
              <a:t>Ecphorá</a:t>
            </a:r>
            <a:r>
              <a:rPr lang="gl-ES" altLang="es-ES" sz="1800">
                <a:solidFill>
                  <a:srgbClr val="F8F8F8"/>
                </a:solidFill>
              </a:rPr>
              <a:t>: condución do cadáver. Cortexo fúnebre de pranxideiras e guerreiros en carro (p.191)</a:t>
            </a:r>
            <a:endParaRPr lang="es-ES" altLang="es-ES" sz="1800">
              <a:solidFill>
                <a:srgbClr val="F8F8F8"/>
              </a:solidFill>
            </a:endParaRPr>
          </a:p>
        </p:txBody>
      </p:sp>
      <p:pic>
        <p:nvPicPr>
          <p:cNvPr id="69635" name="Picture 1027">
            <a:extLst>
              <a:ext uri="{FF2B5EF4-FFF2-40B4-BE49-F238E27FC236}">
                <a16:creationId xmlns:a16="http://schemas.microsoft.com/office/drawing/2014/main" id="{25FAEE7C-805E-4721-AD7D-9D8EAB346F40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457200"/>
            <a:ext cx="3810000" cy="2286000"/>
          </a:xfrm>
        </p:spPr>
      </p:pic>
      <p:pic>
        <p:nvPicPr>
          <p:cNvPr id="69639" name="Picture 1031">
            <a:extLst>
              <a:ext uri="{FF2B5EF4-FFF2-40B4-BE49-F238E27FC236}">
                <a16:creationId xmlns:a16="http://schemas.microsoft.com/office/drawing/2014/main" id="{487DF98E-384C-4D92-9EA8-D0C2DAA4D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35814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5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>
            <a:extLst>
              <a:ext uri="{FF2B5EF4-FFF2-40B4-BE49-F238E27FC236}">
                <a16:creationId xmlns:a16="http://schemas.microsoft.com/office/drawing/2014/main" id="{843BA894-D793-48D1-ACEE-3DF1AF1EFCA6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81000"/>
            <a:ext cx="3505200" cy="2673350"/>
          </a:xfrm>
        </p:spPr>
      </p:pic>
      <p:pic>
        <p:nvPicPr>
          <p:cNvPr id="65541" name="Picture 5">
            <a:extLst>
              <a:ext uri="{FF2B5EF4-FFF2-40B4-BE49-F238E27FC236}">
                <a16:creationId xmlns:a16="http://schemas.microsoft.com/office/drawing/2014/main" id="{8A6EADFB-5AB6-41C1-A4A2-75AE968F806F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3276600"/>
            <a:ext cx="2963863" cy="3200400"/>
          </a:xfrm>
          <a:noFill/>
          <a:ln/>
        </p:spPr>
      </p:pic>
      <p:pic>
        <p:nvPicPr>
          <p:cNvPr id="65544" name="Picture 8">
            <a:extLst>
              <a:ext uri="{FF2B5EF4-FFF2-40B4-BE49-F238E27FC236}">
                <a16:creationId xmlns:a16="http://schemas.microsoft.com/office/drawing/2014/main" id="{10C7A0B0-100C-4108-B0A7-10D05864C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4038600" cy="364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2" name="Picture 6">
            <a:extLst>
              <a:ext uri="{FF2B5EF4-FFF2-40B4-BE49-F238E27FC236}">
                <a16:creationId xmlns:a16="http://schemas.microsoft.com/office/drawing/2014/main" id="{A4F54985-5E99-488E-8815-850F927F6759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295400" y="381000"/>
            <a:ext cx="5222875" cy="5638800"/>
          </a:xfrm>
        </p:spPr>
      </p:pic>
      <p:sp>
        <p:nvSpPr>
          <p:cNvPr id="45058" name="Rectangle 2">
            <a:extLst>
              <a:ext uri="{FF2B5EF4-FFF2-40B4-BE49-F238E27FC236}">
                <a16:creationId xmlns:a16="http://schemas.microsoft.com/office/drawing/2014/main" id="{84B2F599-562D-46F5-8829-C7CC2ADF12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772400" cy="762000"/>
          </a:xfrm>
        </p:spPr>
        <p:txBody>
          <a:bodyPr/>
          <a:lstStyle/>
          <a:p>
            <a:r>
              <a:rPr lang="gl-ES" altLang="es-ES">
                <a:solidFill>
                  <a:srgbClr val="F8F8F8"/>
                </a:solidFill>
                <a:latin typeface="Book Antiqua" panose="02040602050305030304" pitchFamily="18" charset="0"/>
              </a:rPr>
              <a:t>Estilo </a:t>
            </a:r>
            <a: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  <a:t>orientalizante </a:t>
            </a:r>
            <a:r>
              <a:rPr lang="gl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(s. VIII-VII a.C.)</a:t>
            </a:r>
            <a:endParaRPr lang="es-ES" altLang="es-ES" sz="20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45063" name="Picture 7">
            <a:extLst>
              <a:ext uri="{FF2B5EF4-FFF2-40B4-BE49-F238E27FC236}">
                <a16:creationId xmlns:a16="http://schemas.microsoft.com/office/drawing/2014/main" id="{7C6FA8B6-F000-4BEA-A8E2-A321E0303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2895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0" name="Rectangle 4">
            <a:extLst>
              <a:ext uri="{FF2B5EF4-FFF2-40B4-BE49-F238E27FC236}">
                <a16:creationId xmlns:a16="http://schemas.microsoft.com/office/drawing/2014/main" id="{617A6DE1-AA82-4809-8C3C-C9307B15A61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276600" y="1143000"/>
            <a:ext cx="5638800" cy="3124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8F8F8"/>
                </a:solidFill>
                <a:latin typeface="Book Antiqua" panose="02040602050305030304" pitchFamily="18" charset="0"/>
              </a:rPr>
              <a:t>Influencias orientais xurdidas da colonización.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8F8F8"/>
                </a:solidFill>
                <a:latin typeface="Book Antiqua" panose="02040602050305030304" pitchFamily="18" charset="0"/>
              </a:rPr>
              <a:t>Motivos característicos: flores de loto, palmetas, volutas, león, cervo, pantera...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8F8F8"/>
                </a:solidFill>
                <a:latin typeface="Book Antiqua" panose="02040602050305030304" pitchFamily="18" charset="0"/>
              </a:rPr>
              <a:t>Grifos, esfinxes, sereas da área mesopotámica.</a:t>
            </a:r>
          </a:p>
          <a:p>
            <a:pPr algn="r">
              <a:lnSpc>
                <a:spcPct val="90000"/>
              </a:lnSpc>
            </a:pPr>
            <a:r>
              <a:rPr lang="gl-ES" altLang="es-ES" sz="2400">
                <a:solidFill>
                  <a:srgbClr val="F8F8F8"/>
                </a:solidFill>
                <a:latin typeface="Book Antiqua" panose="02040602050305030304" pitchFamily="18" charset="0"/>
              </a:rPr>
              <a:t>Novas cores: vermello e branco. Maior contraste.</a:t>
            </a:r>
            <a:endParaRPr lang="es-ES" altLang="es-ES" sz="2400">
              <a:solidFill>
                <a:srgbClr val="F8F8F8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5" name="Rectangle 9">
            <a:extLst>
              <a:ext uri="{FF2B5EF4-FFF2-40B4-BE49-F238E27FC236}">
                <a16:creationId xmlns:a16="http://schemas.microsoft.com/office/drawing/2014/main" id="{7AD41B8C-35AC-471E-ABAF-8C244040F2A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96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Introdución de iconografía oriental (Asiria, Mesopotamia…)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Principais talleres en Grecia continental, Xonia e illas exeas.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Corinto convértese no principal centro oleiro no s. VII a.C. 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Estas producións presentan unha c</a:t>
            </a:r>
            <a:r>
              <a:rPr lang="gl-ES" altLang="es-ES" sz="2400">
                <a:solidFill>
                  <a:schemeClr val="tx2"/>
                </a:solidFill>
                <a:latin typeface="Book Antiqua" panose="02040602050305030304" pitchFamily="18" charset="0"/>
              </a:rPr>
              <a:t>aracterística “</a:t>
            </a:r>
            <a:r>
              <a:rPr lang="gl-ES" altLang="es-ES" sz="2400">
                <a:latin typeface="Book Antiqua" panose="02040602050305030304" pitchFamily="18" charset="0"/>
              </a:rPr>
              <a:t>corola de raios” na base.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60427" name="Picture 11">
            <a:extLst>
              <a:ext uri="{FF2B5EF4-FFF2-40B4-BE49-F238E27FC236}">
                <a16:creationId xmlns:a16="http://schemas.microsoft.com/office/drawing/2014/main" id="{35C3D9DA-7DEA-4019-8B00-B8DE2D106273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5563" y="1524000"/>
            <a:ext cx="3148012" cy="4572000"/>
          </a:xfrm>
          <a:noFill/>
          <a:ln/>
        </p:spPr>
      </p:pic>
      <p:sp>
        <p:nvSpPr>
          <p:cNvPr id="60428" name="Line 12">
            <a:extLst>
              <a:ext uri="{FF2B5EF4-FFF2-40B4-BE49-F238E27FC236}">
                <a16:creationId xmlns:a16="http://schemas.microsoft.com/office/drawing/2014/main" id="{45FB1FDC-953A-4BAD-9552-E31772A915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5791200"/>
            <a:ext cx="2971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s-ES"/>
          </a:p>
        </p:txBody>
      </p:sp>
      <p:sp>
        <p:nvSpPr>
          <p:cNvPr id="60429" name="Text Box 13">
            <a:extLst>
              <a:ext uri="{FF2B5EF4-FFF2-40B4-BE49-F238E27FC236}">
                <a16:creationId xmlns:a16="http://schemas.microsoft.com/office/drawing/2014/main" id="{AFE7A318-DDDC-46B2-A256-1BC3530D2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6172200"/>
            <a:ext cx="297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gl-ES" altLang="es-ES" sz="1800"/>
              <a:t>Vaso MacMillan (oinócoe)</a:t>
            </a:r>
            <a:endParaRPr lang="es-ES" altLang="es-ES" sz="1800"/>
          </a:p>
        </p:txBody>
      </p:sp>
      <p:sp>
        <p:nvSpPr>
          <p:cNvPr id="60430" name="Rectangle 14">
            <a:extLst>
              <a:ext uri="{FF2B5EF4-FFF2-40B4-BE49-F238E27FC236}">
                <a16:creationId xmlns:a16="http://schemas.microsoft.com/office/drawing/2014/main" id="{0C3B544C-E45D-4955-B18F-20D79E6C2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s-ES" altLang="es-ES">
                <a:latin typeface="Book Antiqua" panose="02040602050305030304" pitchFamily="18" charset="0"/>
              </a:rPr>
              <a:t>Protocorintio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3" name="Picture 9">
            <a:extLst>
              <a:ext uri="{FF2B5EF4-FFF2-40B4-BE49-F238E27FC236}">
                <a16:creationId xmlns:a16="http://schemas.microsoft.com/office/drawing/2014/main" id="{F451BC68-AA5A-46BA-A10F-FC3B19007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5334000" cy="394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431" name="Rectangle 7">
            <a:extLst>
              <a:ext uri="{FF2B5EF4-FFF2-40B4-BE49-F238E27FC236}">
                <a16:creationId xmlns:a16="http://schemas.microsoft.com/office/drawing/2014/main" id="{77CD8D8F-2E68-45AE-AF4F-153B9E12F52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228600"/>
            <a:ext cx="82296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000">
                <a:latin typeface="Book Antiqua" panose="02040602050305030304" pitchFamily="18" charset="0"/>
              </a:rPr>
              <a:t>Vese a evolución paulatina dos estilos decorativos en vasos como o de </a:t>
            </a:r>
            <a:r>
              <a:rPr lang="es-MX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Northampton</a:t>
            </a:r>
            <a:r>
              <a:rPr lang="es-MX" altLang="es-ES" sz="2000">
                <a:latin typeface="Book Antiqua" panose="02040602050305030304" pitchFamily="18" charset="0"/>
              </a:rPr>
              <a:t>, no que se combinan a t</a:t>
            </a:r>
            <a:r>
              <a:rPr lang="gl-ES" altLang="es-ES" sz="2000">
                <a:latin typeface="Book Antiqua" panose="02040602050305030304" pitchFamily="18" charset="0"/>
              </a:rPr>
              <a:t>radición orientalizante corintia coa introdución da técnica das </a:t>
            </a:r>
            <a:r>
              <a:rPr lang="gl-ES" altLang="es-ES" sz="2000">
                <a:solidFill>
                  <a:schemeClr val="hlink"/>
                </a:solidFill>
                <a:latin typeface="Book Antiqua" panose="02040602050305030304" pitchFamily="18" charset="0"/>
              </a:rPr>
              <a:t>figuras negras</a:t>
            </a:r>
            <a:r>
              <a:rPr lang="gl-ES" altLang="es-ES" sz="2000">
                <a:latin typeface="Book Antiqua" panose="02040602050305030304" pitchFamily="18" charset="0"/>
              </a:rPr>
              <a:t> (</a:t>
            </a:r>
            <a:r>
              <a:rPr lang="gl-ES" altLang="es-ES" sz="1600" i="1">
                <a:latin typeface="Book Antiqua" panose="02040602050305030304" pitchFamily="18" charset="0"/>
              </a:rPr>
              <a:t>vide infra</a:t>
            </a:r>
            <a:r>
              <a:rPr lang="gl-ES" altLang="es-ES" sz="2000">
                <a:latin typeface="Book Antiqua" panose="02040602050305030304" pitchFamily="18" charset="0"/>
              </a:rPr>
              <a:t>). O esgrafiado</a:t>
            </a:r>
            <a:r>
              <a:rPr lang="gl-ES" altLang="es-ES" sz="2000">
                <a:solidFill>
                  <a:srgbClr val="990000"/>
                </a:solidFill>
                <a:latin typeface="Book Antiqua" panose="02040602050305030304" pitchFamily="18" charset="0"/>
              </a:rPr>
              <a:t>*</a:t>
            </a:r>
            <a:r>
              <a:rPr lang="gl-ES" altLang="es-ES" sz="2000">
                <a:latin typeface="Book Antiqua" panose="02040602050305030304" pitchFamily="18" charset="0"/>
              </a:rPr>
              <a:t> propio desta técnica e os detalles pintados con pincel fino prefigúranse tamén no </a:t>
            </a:r>
            <a:r>
              <a:rPr lang="gl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Vaso Chigi</a:t>
            </a:r>
            <a:r>
              <a:rPr lang="gl-ES" altLang="es-ES" sz="2000">
                <a:latin typeface="Book Antiqua" panose="02040602050305030304" pitchFamily="18" charset="0"/>
              </a:rPr>
              <a:t>.</a:t>
            </a:r>
            <a:endParaRPr lang="es-ES" altLang="es-ES" sz="2000">
              <a:latin typeface="Book Antiqua" panose="02040602050305030304" pitchFamily="18" charset="0"/>
            </a:endParaRPr>
          </a:p>
        </p:txBody>
      </p:sp>
      <p:pic>
        <p:nvPicPr>
          <p:cNvPr id="103432" name="Picture 5">
            <a:extLst>
              <a:ext uri="{FF2B5EF4-FFF2-40B4-BE49-F238E27FC236}">
                <a16:creationId xmlns:a16="http://schemas.microsoft.com/office/drawing/2014/main" id="{7D3A651A-174B-40BC-B58A-658E0628FAE4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>
          <a:xfrm>
            <a:off x="152400" y="2057400"/>
            <a:ext cx="3740150" cy="4029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434" name="Rectangle 10">
            <a:extLst>
              <a:ext uri="{FF2B5EF4-FFF2-40B4-BE49-F238E27FC236}">
                <a16:creationId xmlns:a16="http://schemas.microsoft.com/office/drawing/2014/main" id="{221C768D-689E-409A-8B24-2697BA52A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6019800"/>
            <a:ext cx="1695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gl-ES" altLang="es-ES" sz="2000"/>
              <a:t>(625-600 a.C.)</a:t>
            </a:r>
            <a:endParaRPr lang="es-ES" altLang="es-ES" sz="2000"/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3429A033-14B0-404F-B3FC-8DAC08557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338888"/>
            <a:ext cx="8516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>
                <a:solidFill>
                  <a:srgbClr val="990000"/>
                </a:solidFill>
              </a:rPr>
              <a:t>* </a:t>
            </a:r>
            <a:r>
              <a:rPr lang="es-ES" altLang="es-ES" sz="2000">
                <a:solidFill>
                  <a:srgbClr val="990000"/>
                </a:solidFill>
              </a:rPr>
              <a:t>Incisión con punzón, empregada neste caso para o perfilado das figuras.</a:t>
            </a:r>
          </a:p>
        </p:txBody>
      </p:sp>
      <p:sp>
        <p:nvSpPr>
          <p:cNvPr id="103436" name="Line 12">
            <a:extLst>
              <a:ext uri="{FF2B5EF4-FFF2-40B4-BE49-F238E27FC236}">
                <a16:creationId xmlns:a16="http://schemas.microsoft.com/office/drawing/2014/main" id="{457DC727-DC7C-45A1-BF62-61508DA76D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1447800"/>
            <a:ext cx="0" cy="762000"/>
          </a:xfrm>
          <a:prstGeom prst="line">
            <a:avLst/>
          </a:prstGeom>
          <a:noFill/>
          <a:ln w="3175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4EE66B4-333A-415A-B000-5A249A589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914400"/>
          </a:xfrm>
        </p:spPr>
        <p:txBody>
          <a:bodyPr/>
          <a:lstStyle/>
          <a:p>
            <a:r>
              <a:rPr lang="gl-ES" altLang="es-ES" sz="3600">
                <a:latin typeface="Book Antiqua" panose="02040602050305030304" pitchFamily="18" charset="0"/>
              </a:rPr>
              <a:t>Estilo orientalizante en Atenas: período protoático </a:t>
            </a:r>
            <a:r>
              <a:rPr lang="gl-ES" altLang="es-ES" sz="2400">
                <a:latin typeface="Book Antiqua" panose="02040602050305030304" pitchFamily="18" charset="0"/>
              </a:rPr>
              <a:t>(ss. VIII-VII a.C.)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sp>
        <p:nvSpPr>
          <p:cNvPr id="47112" name="Text Box 8">
            <a:extLst>
              <a:ext uri="{FF2B5EF4-FFF2-40B4-BE49-F238E27FC236}">
                <a16:creationId xmlns:a16="http://schemas.microsoft.com/office/drawing/2014/main" id="{BBA18B5D-DDDC-47EA-B793-61DB62018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5257800"/>
            <a:ext cx="27193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gl-ES" altLang="es-ES" sz="2000"/>
              <a:t>Ánfora de Eleusis</a:t>
            </a:r>
          </a:p>
          <a:p>
            <a:r>
              <a:rPr lang="gl-ES" altLang="es-ES" sz="2000"/>
              <a:t>Pintor de Polifemo</a:t>
            </a:r>
            <a:endParaRPr lang="es-ES" altLang="es-ES" sz="2000"/>
          </a:p>
        </p:txBody>
      </p:sp>
      <p:pic>
        <p:nvPicPr>
          <p:cNvPr id="47114" name="Picture 10">
            <a:extLst>
              <a:ext uri="{FF2B5EF4-FFF2-40B4-BE49-F238E27FC236}">
                <a16:creationId xmlns:a16="http://schemas.microsoft.com/office/drawing/2014/main" id="{2B4CB221-E559-4942-AD8D-39DE2DD18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000500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5" name="Picture 11">
            <a:extLst>
              <a:ext uri="{FF2B5EF4-FFF2-40B4-BE49-F238E27FC236}">
                <a16:creationId xmlns:a16="http://schemas.microsoft.com/office/drawing/2014/main" id="{FA1F801B-3A2D-437F-8B8D-2C3216581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90800"/>
            <a:ext cx="3048000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7">
            <a:extLst>
              <a:ext uri="{FF2B5EF4-FFF2-40B4-BE49-F238E27FC236}">
                <a16:creationId xmlns:a16="http://schemas.microsoft.com/office/drawing/2014/main" id="{2230E1E6-58EF-4ECF-BFAE-F28FC0FA3B1E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514600"/>
            <a:ext cx="2286000" cy="4114800"/>
          </a:xfrm>
        </p:spPr>
      </p:pic>
      <p:sp>
        <p:nvSpPr>
          <p:cNvPr id="47109" name="Rectangle 5">
            <a:extLst>
              <a:ext uri="{FF2B5EF4-FFF2-40B4-BE49-F238E27FC236}">
                <a16:creationId xmlns:a16="http://schemas.microsoft.com/office/drawing/2014/main" id="{CC02F5A6-C9EA-4EFD-A038-9829879B677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724400" cy="1447800"/>
          </a:xfrm>
        </p:spPr>
        <p:txBody>
          <a:bodyPr/>
          <a:lstStyle/>
          <a:p>
            <a:r>
              <a:rPr lang="gl-ES" altLang="es-ES" sz="2400">
                <a:latin typeface="Book Antiqua" panose="02040602050305030304" pitchFamily="18" charset="0"/>
              </a:rPr>
              <a:t>Desenvolvementos narrativos (escenas) fronte á simple ornamentación. Temas míticos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sp>
        <p:nvSpPr>
          <p:cNvPr id="47117" name="Rectangle 13">
            <a:extLst>
              <a:ext uri="{FF2B5EF4-FFF2-40B4-BE49-F238E27FC236}">
                <a16:creationId xmlns:a16="http://schemas.microsoft.com/office/drawing/2014/main" id="{F998CEBA-59A6-4588-BA65-0E10816B7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638800"/>
            <a:ext cx="2287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gl-ES" altLang="es-ES" sz="2000"/>
              <a:t>Pintor de Analatos</a:t>
            </a:r>
            <a:endParaRPr lang="es-ES" altLang="es-ES"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581880A-B0B8-4DDE-9906-07C185ADC5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  <a:t>Figuras negras </a:t>
            </a:r>
            <a:b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</a:br>
            <a:r>
              <a:rPr lang="gl-ES" altLang="es-ES" sz="2800">
                <a:solidFill>
                  <a:srgbClr val="FFFFFF"/>
                </a:solidFill>
                <a:latin typeface="Book Antiqua" panose="02040602050305030304" pitchFamily="18" charset="0"/>
              </a:rPr>
              <a:t>(ss. VI - V a.C.)</a:t>
            </a:r>
            <a:endParaRPr lang="es-ES" altLang="es-ES" sz="28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71692" name="Picture 12">
            <a:extLst>
              <a:ext uri="{FF2B5EF4-FFF2-40B4-BE49-F238E27FC236}">
                <a16:creationId xmlns:a16="http://schemas.microsoft.com/office/drawing/2014/main" id="{E73333D1-8195-4886-9C81-7B8F2408EFDF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905000"/>
            <a:ext cx="5029200" cy="41148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7A42D17-7C21-4860-834F-B9AA3FBF3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4572000" cy="11430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Cores e Temática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21AA920D-8871-40B7-B861-2C3F40CDAFA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0"/>
            <a:ext cx="4191000" cy="62484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Caracterízase pola cor negra das figuras sobre fondo vermello. As figuras perfílanse con punzón, recóbrense con arxila diluída (engobe), que se torna negra, e retócanse con trazos brancos e vermellos (</a:t>
            </a:r>
            <a:r>
              <a:rPr lang="gl-ES" altLang="es-ES" sz="2000">
                <a:latin typeface="Book Antiqua" panose="02040602050305030304" pitchFamily="18" charset="0"/>
              </a:rPr>
              <a:t>técnica en p. 208</a:t>
            </a:r>
            <a:r>
              <a:rPr lang="gl-ES" altLang="es-ES" sz="2400">
                <a:latin typeface="Book Antiqua" panose="02040602050305030304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Representación de episodios mitolóxicos (deuses e heroes), ritos funerarios, vida cotiá das mulleres, escenas de agóns (competicións deportivas), simposia (banquetes), comercio e industria</a:t>
            </a:r>
            <a:r>
              <a:rPr lang="gl-ES" altLang="es-ES" sz="2800">
                <a:latin typeface="Book Antiqua" panose="02040602050305030304" pitchFamily="18" charset="0"/>
              </a:rPr>
              <a:t> </a:t>
            </a:r>
            <a:r>
              <a:rPr lang="gl-ES" altLang="es-ES" sz="2400">
                <a:latin typeface="Book Antiqua" panose="02040602050305030304" pitchFamily="18" charset="0"/>
              </a:rPr>
              <a:t>(representación da mesma produción cerámica), etc.</a:t>
            </a:r>
            <a:endParaRPr lang="es-ES" altLang="es-ES" sz="240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49158" name="Picture 6">
            <a:extLst>
              <a:ext uri="{FF2B5EF4-FFF2-40B4-BE49-F238E27FC236}">
                <a16:creationId xmlns:a16="http://schemas.microsoft.com/office/drawing/2014/main" id="{AF1EF326-3957-4966-9C00-27CBF1AF42C9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362200"/>
            <a:ext cx="4648200" cy="32543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1EB6A1D7-237A-4EB5-BCF0-D56A4C1EA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Fiandeiras e tecedeiras</a:t>
            </a:r>
            <a:endParaRPr lang="es-ES" altLang="es-ES">
              <a:latin typeface="Book Antiqua" panose="02040602050305030304" pitchFamily="18" charset="0"/>
            </a:endParaRPr>
          </a:p>
        </p:txBody>
      </p:sp>
      <p:pic>
        <p:nvPicPr>
          <p:cNvPr id="104451" name="Picture 3">
            <a:extLst>
              <a:ext uri="{FF2B5EF4-FFF2-40B4-BE49-F238E27FC236}">
                <a16:creationId xmlns:a16="http://schemas.microsoft.com/office/drawing/2014/main" id="{985F3CDA-2525-4791-8520-563DF97BF1F1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066800"/>
            <a:ext cx="3505200" cy="5029200"/>
          </a:xfrm>
        </p:spPr>
      </p:pic>
      <p:pic>
        <p:nvPicPr>
          <p:cNvPr id="104452" name="Picture 4">
            <a:extLst>
              <a:ext uri="{FF2B5EF4-FFF2-40B4-BE49-F238E27FC236}">
                <a16:creationId xmlns:a16="http://schemas.microsoft.com/office/drawing/2014/main" id="{35369AE0-4C74-4B78-A140-67888262B318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066800"/>
            <a:ext cx="3581400" cy="50292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8C9BDE3-FF5D-40F8-B3DC-196AFA727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Convencións representativas</a:t>
            </a:r>
            <a:endParaRPr lang="es-ES" altLang="es-ES">
              <a:latin typeface="Book Antiqua" panose="02040602050305030304" pitchFamily="18" charset="0"/>
            </a:endParaRPr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02EB8079-A975-4D5A-88ED-5B619680BC83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981200"/>
            <a:ext cx="5257800" cy="3505200"/>
          </a:xfrm>
        </p:spPr>
      </p:pic>
      <p:sp>
        <p:nvSpPr>
          <p:cNvPr id="72708" name="Rectangle 4">
            <a:extLst>
              <a:ext uri="{FF2B5EF4-FFF2-40B4-BE49-F238E27FC236}">
                <a16:creationId xmlns:a16="http://schemas.microsoft.com/office/drawing/2014/main" id="{EC1BD368-EC5B-4D56-B24B-E392F280752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1981200"/>
            <a:ext cx="3276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Ata mediados do s. VI a.C., as figuras representáronse de perfil, ou co tronco de fronte.</a:t>
            </a:r>
          </a:p>
          <a:p>
            <a:pPr>
              <a:lnSpc>
                <a:spcPct val="90000"/>
              </a:lnSpc>
            </a:pPr>
            <a:r>
              <a:rPr lang="gl-ES" altLang="es-ES" sz="2800">
                <a:latin typeface="Book Antiqua" panose="02040602050305030304" pitchFamily="18" charset="0"/>
              </a:rPr>
              <a:t>Superposición de figuras para suxerir perspectiva.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A6413ED-4B9E-4288-A06C-5935487B6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/>
          <a:lstStyle/>
          <a:p>
            <a:r>
              <a:rPr lang="gl-ES" altLang="es-ES" i="1">
                <a:latin typeface="Book Antiqua" panose="02040602050305030304" pitchFamily="18" charset="0"/>
              </a:rPr>
              <a:t>Fíxome Exequias. Pintouno Sófilos. </a:t>
            </a:r>
            <a:endParaRPr lang="es-ES" altLang="es-ES" i="1">
              <a:latin typeface="Book Antiqua" panose="02040602050305030304" pitchFamily="18" charset="0"/>
            </a:endParaRPr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A570CC80-473D-43A9-B608-B9832ABA5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35675"/>
            <a:ext cx="84359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gl-ES" altLang="es-ES" sz="2400"/>
              <a:t>Algúns ceramistas/pintores de “figuras negras” comezan a asinar as súas producións</a:t>
            </a:r>
            <a:endParaRPr lang="es-ES" altLang="es-ES" sz="2400"/>
          </a:p>
        </p:txBody>
      </p:sp>
      <p:pic>
        <p:nvPicPr>
          <p:cNvPr id="62470" name="Picture 6">
            <a:extLst>
              <a:ext uri="{FF2B5EF4-FFF2-40B4-BE49-F238E27FC236}">
                <a16:creationId xmlns:a16="http://schemas.microsoft.com/office/drawing/2014/main" id="{BDD81D1D-B394-4530-B062-36DED85D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198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7" name="Picture 3">
            <a:extLst>
              <a:ext uri="{FF2B5EF4-FFF2-40B4-BE49-F238E27FC236}">
                <a16:creationId xmlns:a16="http://schemas.microsoft.com/office/drawing/2014/main" id="{0AF4A8DD-5579-4B70-9BD9-B37698667C82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895600"/>
            <a:ext cx="2751138" cy="29718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6" name="Picture 8">
            <a:extLst>
              <a:ext uri="{FF2B5EF4-FFF2-40B4-BE49-F238E27FC236}">
                <a16:creationId xmlns:a16="http://schemas.microsoft.com/office/drawing/2014/main" id="{94798DEF-B4BD-4E0E-AE4A-74A4EE240F53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28600"/>
            <a:ext cx="3810000" cy="4114800"/>
          </a:xfrm>
        </p:spPr>
      </p:pic>
      <p:sp>
        <p:nvSpPr>
          <p:cNvPr id="63490" name="Rectangle 2">
            <a:extLst>
              <a:ext uri="{FF2B5EF4-FFF2-40B4-BE49-F238E27FC236}">
                <a16:creationId xmlns:a16="http://schemas.microsoft.com/office/drawing/2014/main" id="{BF80BA91-DFA8-4E47-A3D2-B12B81748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5181600" cy="1143000"/>
          </a:xfrm>
        </p:spPr>
        <p:txBody>
          <a:bodyPr/>
          <a:lstStyle/>
          <a:p>
            <a: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  <a:t>Autores de renome</a:t>
            </a:r>
            <a:b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</a:br>
            <a:r>
              <a:rPr lang="gl-ES" altLang="es-ES" sz="2800">
                <a:solidFill>
                  <a:srgbClr val="FFFFFF"/>
                </a:solidFill>
                <a:latin typeface="Book Antiqua" panose="02040602050305030304" pitchFamily="18" charset="0"/>
              </a:rPr>
              <a:t>560-530 a.C.</a:t>
            </a:r>
            <a:endParaRPr lang="es-ES" altLang="es-ES" sz="28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993B0B39-B3BA-45A9-A3F7-CAE8A46366E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4343400"/>
            <a:ext cx="3048000" cy="1143000"/>
          </a:xfrm>
        </p:spPr>
        <p:txBody>
          <a:bodyPr/>
          <a:lstStyle/>
          <a:p>
            <a:pPr>
              <a:buFontTx/>
              <a:buNone/>
            </a:pPr>
            <a:r>
              <a:rPr lang="gl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Vaso Françoise </a:t>
            </a:r>
          </a:p>
          <a:p>
            <a:pPr lvl="1"/>
            <a:r>
              <a:rPr lang="gl-ES" altLang="es-ES" sz="1800">
                <a:solidFill>
                  <a:srgbClr val="FFFFFF"/>
                </a:solidFill>
                <a:latin typeface="Book Antiqua" panose="02040602050305030304" pitchFamily="18" charset="0"/>
              </a:rPr>
              <a:t>Oleiro: Ergótimos</a:t>
            </a:r>
          </a:p>
          <a:p>
            <a:pPr lvl="1"/>
            <a:r>
              <a:rPr lang="gl-ES" altLang="es-ES" sz="1800">
                <a:solidFill>
                  <a:srgbClr val="FFFFFF"/>
                </a:solidFill>
                <a:latin typeface="Book Antiqua" panose="02040602050305030304" pitchFamily="18" charset="0"/>
              </a:rPr>
              <a:t>Pintor: Klitias</a:t>
            </a:r>
          </a:p>
        </p:txBody>
      </p:sp>
      <p:sp>
        <p:nvSpPr>
          <p:cNvPr id="63498" name="Rectangle 10">
            <a:extLst>
              <a:ext uri="{FF2B5EF4-FFF2-40B4-BE49-F238E27FC236}">
                <a16:creationId xmlns:a16="http://schemas.microsoft.com/office/drawing/2014/main" id="{CBFF1464-FC5E-453F-AE8B-BDC8BB12C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6461125"/>
            <a:ext cx="305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gl-ES" altLang="es-ES" sz="2000">
                <a:solidFill>
                  <a:srgbClr val="FFFFFF"/>
                </a:solidFill>
                <a:latin typeface="Times New Roman" panose="02020603050405020304" pitchFamily="18" charset="0"/>
              </a:rPr>
              <a:t>Enócoe do pintor de Amasis</a:t>
            </a:r>
            <a:endParaRPr lang="es-ES" altLang="es-ES" sz="20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3500" name="Picture 12">
            <a:extLst>
              <a:ext uri="{FF2B5EF4-FFF2-40B4-BE49-F238E27FC236}">
                <a16:creationId xmlns:a16="http://schemas.microsoft.com/office/drawing/2014/main" id="{D64CBA8A-26BE-428A-A264-8626E286F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19400"/>
            <a:ext cx="21494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501" name="Rectangle 13">
            <a:extLst>
              <a:ext uri="{FF2B5EF4-FFF2-40B4-BE49-F238E27FC236}">
                <a16:creationId xmlns:a16="http://schemas.microsoft.com/office/drawing/2014/main" id="{624C0BC8-4783-4665-8415-C29DD8855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3" y="6043613"/>
            <a:ext cx="2085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gl-ES" altLang="es-ES" sz="2000">
                <a:solidFill>
                  <a:srgbClr val="FFFFFF"/>
                </a:solidFill>
                <a:latin typeface="Times New Roman" panose="02020603050405020304" pitchFamily="18" charset="0"/>
              </a:rPr>
              <a:t>Cílica de Exequias</a:t>
            </a:r>
          </a:p>
        </p:txBody>
      </p:sp>
      <p:pic>
        <p:nvPicPr>
          <p:cNvPr id="63502" name="Picture 14">
            <a:extLst>
              <a:ext uri="{FF2B5EF4-FFF2-40B4-BE49-F238E27FC236}">
                <a16:creationId xmlns:a16="http://schemas.microsoft.com/office/drawing/2014/main" id="{9AA5CFCE-A9ED-4186-8B39-659616DF1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34004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A567CE6B-EE6B-4902-A0A0-64C388458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gl-ES" altLang="es-ES" sz="2800">
                <a:latin typeface="Book Antiqua" panose="02040602050305030304" pitchFamily="18" charset="0"/>
              </a:rPr>
              <a:t>Ánfora do Vaticano, de Exequias.</a:t>
            </a:r>
            <a:br>
              <a:rPr lang="gl-ES" altLang="es-ES" sz="2800">
                <a:latin typeface="Book Antiqua" panose="02040602050305030304" pitchFamily="18" charset="0"/>
              </a:rPr>
            </a:br>
            <a:r>
              <a:rPr lang="gl-ES" altLang="es-ES" sz="2800">
                <a:latin typeface="Book Antiqua" panose="02040602050305030304" pitchFamily="18" charset="0"/>
              </a:rPr>
              <a:t>Aiax e Aquiles xogando aos dados (540 a.C.)</a:t>
            </a:r>
            <a:endParaRPr lang="es-ES" altLang="es-ES" sz="1600">
              <a:latin typeface="Book Antiqua" panose="02040602050305030304" pitchFamily="18" charset="0"/>
            </a:endParaRPr>
          </a:p>
        </p:txBody>
      </p:sp>
      <p:pic>
        <p:nvPicPr>
          <p:cNvPr id="101379" name="Picture 3">
            <a:extLst>
              <a:ext uri="{FF2B5EF4-FFF2-40B4-BE49-F238E27FC236}">
                <a16:creationId xmlns:a16="http://schemas.microsoft.com/office/drawing/2014/main" id="{0EBF1421-A6C7-42BE-A7FE-2146B10A6F27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905000"/>
            <a:ext cx="6781800" cy="398145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5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E769825-DF4F-449F-BA72-0329D7DE8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762000"/>
          </a:xfrm>
        </p:spPr>
        <p:txBody>
          <a:bodyPr/>
          <a:lstStyle/>
          <a:p>
            <a: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  <a:t>Figuras vermellas </a:t>
            </a:r>
            <a:r>
              <a:rPr lang="gl-ES" altLang="es-ES" sz="3200">
                <a:solidFill>
                  <a:srgbClr val="FFFFFF"/>
                </a:solidFill>
                <a:latin typeface="Book Antiqua" panose="02040602050305030304" pitchFamily="18" charset="0"/>
              </a:rPr>
              <a:t>(530- s. IV a.C)</a:t>
            </a:r>
            <a:endParaRPr lang="es-ES" altLang="es-ES" sz="32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73731" name="Picture 3">
            <a:extLst>
              <a:ext uri="{FF2B5EF4-FFF2-40B4-BE49-F238E27FC236}">
                <a16:creationId xmlns:a16="http://schemas.microsoft.com/office/drawing/2014/main" id="{435F0AC9-514D-44C1-AC9D-F955060E0B9C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914400"/>
            <a:ext cx="6781800" cy="3352800"/>
          </a:xfrm>
        </p:spPr>
      </p:pic>
      <p:sp>
        <p:nvSpPr>
          <p:cNvPr id="73732" name="Rectangle 4">
            <a:extLst>
              <a:ext uri="{FF2B5EF4-FFF2-40B4-BE49-F238E27FC236}">
                <a16:creationId xmlns:a16="http://schemas.microsoft.com/office/drawing/2014/main" id="{0D0D8A26-5D40-4E2A-9284-45B8872021E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4419600"/>
            <a:ext cx="8610600" cy="2133600"/>
          </a:xfrm>
        </p:spPr>
        <p:txBody>
          <a:bodyPr/>
          <a:lstStyle/>
          <a:p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Técnica inventada en Atenas. Inversión das cores respecto ao estilo anterior: figuras vermellas sobre fondo negro (</a:t>
            </a:r>
            <a:r>
              <a:rPr lang="gl-ES" altLang="es-ES" sz="1800">
                <a:solidFill>
                  <a:srgbClr val="FFFFFF"/>
                </a:solidFill>
                <a:latin typeface="Book Antiqua" panose="02040602050305030304" pitchFamily="18" charset="0"/>
              </a:rPr>
              <a:t>técnica en p. 208</a:t>
            </a: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)</a:t>
            </a:r>
          </a:p>
          <a:p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Pode darse a combinación nun mesmo vaso das dúas técnicas (figuras negras e vermellas): vasos “bilingües”.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>
            <a:extLst>
              <a:ext uri="{FF2B5EF4-FFF2-40B4-BE49-F238E27FC236}">
                <a16:creationId xmlns:a16="http://schemas.microsoft.com/office/drawing/2014/main" id="{360F7B59-A768-4752-8A39-3F7AAC987D7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114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Maior naturalismo, tamén na perspectiva .</a:t>
            </a:r>
            <a:endParaRPr lang="es-ES" altLang="es-ES" sz="240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O dominio da profundidade culmina no s. IV a.C. Escorzos, detallismo na anatomía.</a:t>
            </a:r>
          </a:p>
          <a:p>
            <a:pPr>
              <a:lnSpc>
                <a:spcPct val="90000"/>
              </a:lnSpc>
              <a:buFontTx/>
              <a:buNone/>
            </a:pPr>
            <a:endParaRPr lang="gl-ES" altLang="es-ES" sz="240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Competencia da cerámica do sur de Italia dende mediados s. V 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Difusión da cerámica ática cara o Mar Negro e extremos do Mediterráneo (Iberia: Emporion, Rhode, mundo ibérico indíxena...)</a:t>
            </a:r>
            <a:endParaRPr lang="es-ES" altLang="es-ES" sz="24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75782" name="Picture 6">
            <a:extLst>
              <a:ext uri="{FF2B5EF4-FFF2-40B4-BE49-F238E27FC236}">
                <a16:creationId xmlns:a16="http://schemas.microsoft.com/office/drawing/2014/main" id="{D2259BA2-2665-47A9-9593-6D6A686BADA5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600200"/>
            <a:ext cx="3810000" cy="41148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F5BA852F-A1ED-4FAA-8E23-3B6C2905B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Temática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B1B6CD06-F058-447A-B2E2-1EBA36F1662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371600"/>
            <a:ext cx="4648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Repítense mesmas escenas e motivos. Maior énfase en escenas de atletas e banquetes (pederastia)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Cambios iconográficos: abandono figuras monstruosas e rexuvenecemento das figuras divinas.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Simbolismo mítico en escenas de carácter propagandístico (v.g. Teseo, heroe da democracia; Niké, a “Vitoria”, tras a batalla de Maratón...)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  <p:pic>
        <p:nvPicPr>
          <p:cNvPr id="76805" name="Picture 5">
            <a:extLst>
              <a:ext uri="{FF2B5EF4-FFF2-40B4-BE49-F238E27FC236}">
                <a16:creationId xmlns:a16="http://schemas.microsoft.com/office/drawing/2014/main" id="{A8DE6286-EC9D-4FDA-9479-ED6416237A28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447800"/>
            <a:ext cx="3124200" cy="4648200"/>
          </a:xfrm>
          <a:noFill/>
          <a:ln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5257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>
            <a:extLst>
              <a:ext uri="{FF2B5EF4-FFF2-40B4-BE49-F238E27FC236}">
                <a16:creationId xmlns:a16="http://schemas.microsoft.com/office/drawing/2014/main" id="{50B29389-B35E-46C9-9ED6-BD42B6C85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95400"/>
            <a:ext cx="2624138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54" name="Rectangle 2">
            <a:extLst>
              <a:ext uri="{FF2B5EF4-FFF2-40B4-BE49-F238E27FC236}">
                <a16:creationId xmlns:a16="http://schemas.microsoft.com/office/drawing/2014/main" id="{C47AD633-80C9-475B-A13C-24BE07D6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91400" cy="762000"/>
          </a:xfrm>
        </p:spPr>
        <p:txBody>
          <a:bodyPr/>
          <a:lstStyle/>
          <a:p>
            <a:r>
              <a:rPr lang="gl-ES" altLang="es-ES">
                <a:solidFill>
                  <a:srgbClr val="FFFFFF"/>
                </a:solidFill>
                <a:latin typeface="Book Antiqua" panose="02040602050305030304" pitchFamily="18" charset="0"/>
              </a:rPr>
              <a:t>Producións de Fondo branco </a:t>
            </a:r>
            <a:r>
              <a:rPr lang="gl-ES" altLang="es-ES" sz="2400">
                <a:solidFill>
                  <a:srgbClr val="FFFFFF"/>
                </a:solidFill>
                <a:latin typeface="Book Antiqua" panose="02040602050305030304" pitchFamily="18" charset="0"/>
              </a:rPr>
              <a:t>(530 - 400 a.C.)</a:t>
            </a:r>
            <a:endParaRPr lang="es-ES" altLang="es-ES" sz="240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74755" name="Picture 3">
            <a:extLst>
              <a:ext uri="{FF2B5EF4-FFF2-40B4-BE49-F238E27FC236}">
                <a16:creationId xmlns:a16="http://schemas.microsoft.com/office/drawing/2014/main" id="{CC7E4E40-F6C5-453E-9BDC-23732BE4E295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371600"/>
            <a:ext cx="2463800" cy="4724400"/>
          </a:xfrm>
        </p:spPr>
      </p:pic>
      <p:sp>
        <p:nvSpPr>
          <p:cNvPr id="74756" name="Rectangle 4">
            <a:extLst>
              <a:ext uri="{FF2B5EF4-FFF2-40B4-BE49-F238E27FC236}">
                <a16:creationId xmlns:a16="http://schemas.microsoft.com/office/drawing/2014/main" id="{BB75E9AB-A3DE-4F31-BE3C-A61F9DA345E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667000" y="1219200"/>
            <a:ext cx="403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Contemporánea das “figuras vermellas”.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Recubrimento de arxila branca (ton marfil tras a cocción).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Influencia da pintura mural (mesma técnica)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Contorno marcado con verniz diluído ou pintura mate (cores ao temple: vermello, marelo, azul, verde, rosa ou malva).</a:t>
            </a:r>
          </a:p>
          <a:p>
            <a:pPr>
              <a:lnSpc>
                <a:spcPct val="90000"/>
              </a:lnSpc>
            </a:pPr>
            <a:r>
              <a:rPr lang="gl-ES" altLang="es-ES" sz="2400">
                <a:latin typeface="Book Antiqua" panose="02040602050305030304" pitchFamily="18" charset="0"/>
              </a:rPr>
              <a:t>Aplicación da pintura tras a cocción (mala conservación)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8CD0AB77-9BAF-4C02-9920-654BE08BF1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gl-ES" altLang="es-ES">
                <a:latin typeface="Book Antiqua" panose="02040602050305030304" pitchFamily="18" charset="0"/>
              </a:rPr>
              <a:t>Formas e temas</a:t>
            </a:r>
            <a:endParaRPr lang="es-ES" altLang="es-ES">
              <a:latin typeface="Book Antiqua" panose="02040602050305030304" pitchFamily="18" charset="0"/>
            </a:endParaRPr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BFECA9F7-6DB5-4F56-BFB9-0445433BDA9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1905000"/>
            <a:ext cx="3810000" cy="4114800"/>
          </a:xfrm>
        </p:spPr>
        <p:txBody>
          <a:bodyPr/>
          <a:lstStyle/>
          <a:p>
            <a:r>
              <a:rPr lang="gl-ES" altLang="es-ES" sz="2800">
                <a:latin typeface="Book Antiqua" panose="02040602050305030304" pitchFamily="18" charset="0"/>
              </a:rPr>
              <a:t>Dende mediados s.V predominio dos temas fúnebres: despedidas, ofrendas, paso da Lagoa Estixia (espazo mítico de acceso ao outro mundo) ...</a:t>
            </a:r>
            <a:endParaRPr lang="es-ES" altLang="es-ES" sz="2800">
              <a:latin typeface="Book Antiqua" panose="02040602050305030304" pitchFamily="18" charset="0"/>
            </a:endParaRPr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CF1F2DCB-DB7A-4C8A-861B-3AA61ADA7F9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981200"/>
            <a:ext cx="3810000" cy="4114800"/>
          </a:xfrm>
        </p:spPr>
        <p:txBody>
          <a:bodyPr/>
          <a:lstStyle/>
          <a:p>
            <a:r>
              <a:rPr lang="gl-ES" altLang="es-ES" sz="2400">
                <a:latin typeface="Book Antiqua" panose="02040602050305030304" pitchFamily="18" charset="0"/>
              </a:rPr>
              <a:t>Predominio dos lécitos (vasos para perfumes). Tamén algunhas cílicas (copas).</a:t>
            </a:r>
          </a:p>
          <a:p>
            <a:r>
              <a:rPr lang="gl-ES" altLang="es-ES" sz="2400">
                <a:latin typeface="Book Antiqua" panose="02040602050305030304" pitchFamily="18" charset="0"/>
              </a:rPr>
              <a:t>Lécitos con finalidade funeraria (perfumes depositados como ofrenda nas tumbas)</a:t>
            </a:r>
          </a:p>
          <a:p>
            <a:r>
              <a:rPr lang="gl-ES" altLang="es-ES" sz="2400">
                <a:latin typeface="Book Antiqua" panose="02040602050305030304" pitchFamily="18" charset="0"/>
              </a:rPr>
              <a:t>Aumento progresivo do tamaño (ata un metro)</a:t>
            </a:r>
            <a:endParaRPr lang="es-ES" altLang="es-ES" sz="240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40" name="Picture 12">
            <a:extLst>
              <a:ext uri="{FF2B5EF4-FFF2-40B4-BE49-F238E27FC236}">
                <a16:creationId xmlns:a16="http://schemas.microsoft.com/office/drawing/2014/main" id="{6D02E266-A4C9-4BE9-B428-5D465F9EC25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5138" y="3048000"/>
            <a:ext cx="3598862" cy="3810000"/>
          </a:xfrm>
        </p:spPr>
      </p:pic>
      <p:pic>
        <p:nvPicPr>
          <p:cNvPr id="99343" name="Picture 15">
            <a:extLst>
              <a:ext uri="{FF2B5EF4-FFF2-40B4-BE49-F238E27FC236}">
                <a16:creationId xmlns:a16="http://schemas.microsoft.com/office/drawing/2014/main" id="{8D267F25-E98B-44AA-8FE2-58CC8B6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28950"/>
            <a:ext cx="5438775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338" name="Rectangle 10">
            <a:extLst>
              <a:ext uri="{FF2B5EF4-FFF2-40B4-BE49-F238E27FC236}">
                <a16:creationId xmlns:a16="http://schemas.microsoft.com/office/drawing/2014/main" id="{5C5665AE-275C-48C1-8616-7CF260907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1128713"/>
          </a:xfrm>
          <a:noFill/>
          <a:ln/>
        </p:spPr>
        <p:txBody>
          <a:bodyPr>
            <a:spAutoFit/>
          </a:bodyPr>
          <a:lstStyle/>
          <a:p>
            <a:r>
              <a:rPr lang="gl-ES" altLang="es-ES" sz="3200">
                <a:latin typeface="Book Antiqua" panose="02040602050305030304" pitchFamily="18" charset="0"/>
              </a:rPr>
              <a:t>Cerámica común (de uso cotiá)</a:t>
            </a:r>
            <a:br>
              <a:rPr lang="gl-ES" altLang="es-ES" sz="3200">
                <a:latin typeface="Book Antiqua" panose="02040602050305030304" pitchFamily="18" charset="0"/>
              </a:rPr>
            </a:br>
            <a:r>
              <a:rPr lang="gl-ES" altLang="es-ES" sz="3600">
                <a:latin typeface="Book Antiqua" panose="02040602050305030304" pitchFamily="18" charset="0"/>
              </a:rPr>
              <a:t>Producións de verniz negro ático</a:t>
            </a:r>
            <a:endParaRPr lang="es-ES" altLang="es-ES" sz="3600">
              <a:latin typeface="Book Antiqua" panose="02040602050305030304" pitchFamily="18" charset="0"/>
            </a:endParaRPr>
          </a:p>
        </p:txBody>
      </p:sp>
      <p:sp>
        <p:nvSpPr>
          <p:cNvPr id="99339" name="Rectangle 11">
            <a:extLst>
              <a:ext uri="{FF2B5EF4-FFF2-40B4-BE49-F238E27FC236}">
                <a16:creationId xmlns:a16="http://schemas.microsoft.com/office/drawing/2014/main" id="{99E5E1FC-CF48-487D-A76B-2E4A9EB8A58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8686800" cy="2743200"/>
          </a:xfrm>
        </p:spPr>
        <p:txBody>
          <a:bodyPr/>
          <a:lstStyle/>
          <a:p>
            <a:r>
              <a:rPr lang="gl-ES" altLang="es-ES" sz="2000">
                <a:latin typeface="Book Antiqua" panose="02040602050305030304" pitchFamily="18" charset="0"/>
              </a:rPr>
              <a:t>Superficies en negro brillante sen decoración pintada. Emerxen zonas sen verniz, da cor da arxila, especialmente arredor do borde e do pé.</a:t>
            </a:r>
          </a:p>
          <a:p>
            <a:r>
              <a:rPr lang="gl-ES" altLang="es-ES" sz="2000">
                <a:latin typeface="Book Antiqua" panose="02040602050305030304" pitchFamily="18" charset="0"/>
              </a:rPr>
              <a:t>Tamén pezas de verniz negro con decoración incisa ou estampada (antes de aplicar a “pintura”)</a:t>
            </a:r>
          </a:p>
          <a:p>
            <a:r>
              <a:rPr lang="gl-ES" altLang="es-ES" sz="2000">
                <a:latin typeface="Book Antiqua" panose="02040602050305030304" pitchFamily="18" charset="0"/>
              </a:rPr>
              <a:t>Formas: cuncos, páteras, cántaros, escifos e copas.</a:t>
            </a:r>
          </a:p>
          <a:p>
            <a:r>
              <a:rPr lang="gl-ES" altLang="es-ES" sz="2000">
                <a:latin typeface="Book Antiqua" panose="02040602050305030304" pitchFamily="18" charset="0"/>
              </a:rPr>
              <a:t> Grande difusión polo Mediterráneo.</a:t>
            </a:r>
          </a:p>
          <a:p>
            <a:endParaRPr lang="es-ES" altLang="es-ES" sz="200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>
            <a:extLst>
              <a:ext uri="{FF2B5EF4-FFF2-40B4-BE49-F238E27FC236}">
                <a16:creationId xmlns:a16="http://schemas.microsoft.com/office/drawing/2014/main" id="{2FAF5108-E579-4A26-AAED-BDC8CE3748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772400" cy="685800"/>
          </a:xfrm>
        </p:spPr>
        <p:txBody>
          <a:bodyPr/>
          <a:lstStyle/>
          <a:p>
            <a:r>
              <a:rPr lang="es-ES" altLang="es-ES" sz="3600">
                <a:latin typeface="Book Antiqua" panose="02040602050305030304" pitchFamily="18" charset="0"/>
                <a:hlinkClick r:id="rId3"/>
              </a:rPr>
              <a:t>GREEK BLACK-GLAZED POTTERY</a:t>
            </a:r>
            <a:endParaRPr lang="es-ES" altLang="es-ES" sz="3600">
              <a:latin typeface="Book Antiqua" panose="02040602050305030304" pitchFamily="18" charset="0"/>
            </a:endParaRPr>
          </a:p>
        </p:txBody>
      </p:sp>
      <p:pic>
        <p:nvPicPr>
          <p:cNvPr id="100360" name="Picture 8">
            <a:extLst>
              <a:ext uri="{FF2B5EF4-FFF2-40B4-BE49-F238E27FC236}">
                <a16:creationId xmlns:a16="http://schemas.microsoft.com/office/drawing/2014/main" id="{A4E0C883-2E12-48D6-ACD7-4452C9260B2B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438400"/>
            <a:ext cx="3810000" cy="3352800"/>
          </a:xfrm>
        </p:spPr>
      </p:pic>
      <p:pic>
        <p:nvPicPr>
          <p:cNvPr id="100361" name="Picture 9">
            <a:extLst>
              <a:ext uri="{FF2B5EF4-FFF2-40B4-BE49-F238E27FC236}">
                <a16:creationId xmlns:a16="http://schemas.microsoft.com/office/drawing/2014/main" id="{A1913C80-F547-4D8D-9BD6-B66BF0DBE328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438400"/>
            <a:ext cx="3810000" cy="33528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6" name="Picture 6">
            <a:extLst>
              <a:ext uri="{FF2B5EF4-FFF2-40B4-BE49-F238E27FC236}">
                <a16:creationId xmlns:a16="http://schemas.microsoft.com/office/drawing/2014/main" id="{B106FC3E-3767-4796-8DC8-B03052F5C83A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514600"/>
            <a:ext cx="8382000" cy="4114800"/>
          </a:xfrm>
        </p:spPr>
      </p:pic>
      <p:pic>
        <p:nvPicPr>
          <p:cNvPr id="117765" name="Picture 5">
            <a:extLst>
              <a:ext uri="{FF2B5EF4-FFF2-40B4-BE49-F238E27FC236}">
                <a16:creationId xmlns:a16="http://schemas.microsoft.com/office/drawing/2014/main" id="{800E5C44-F1C3-4077-B154-A525D00210B3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58763"/>
            <a:ext cx="3810000" cy="2713037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17762" name="Rectangle 2">
            <a:extLst>
              <a:ext uri="{FF2B5EF4-FFF2-40B4-BE49-F238E27FC236}">
                <a16:creationId xmlns:a16="http://schemas.microsoft.com/office/drawing/2014/main" id="{61CD4A8F-2989-4BDE-817A-FE5F7211F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5562600" cy="381000"/>
          </a:xfrm>
        </p:spPr>
        <p:txBody>
          <a:bodyPr/>
          <a:lstStyle/>
          <a:p>
            <a:r>
              <a:rPr lang="es-ES" altLang="es-ES" sz="3600">
                <a:latin typeface="Book Antiqua" panose="02040602050305030304" pitchFamily="18" charset="0"/>
                <a:hlinkClick r:id="rId5"/>
              </a:rPr>
              <a:t>ANCIENT GREEK ART</a:t>
            </a:r>
            <a:r>
              <a:rPr lang="es-ES" altLang="es-ES">
                <a:latin typeface="Book Antiqua" panose="02040602050305030304" pitchFamily="18" charset="0"/>
                <a:hlinkClick r:id="rId5"/>
              </a:rPr>
              <a:t> </a:t>
            </a:r>
            <a:endParaRPr lang="es-ES" altLang="es-ES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5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F869AB18-F8C6-483C-8141-121FFB6A5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86800" cy="990600"/>
          </a:xfrm>
        </p:spPr>
        <p:txBody>
          <a:bodyPr/>
          <a:lstStyle/>
          <a:p>
            <a:r>
              <a:rPr lang="es-ES" altLang="es-ES" sz="3600">
                <a:latin typeface="Book Antiqua" panose="02040602050305030304" pitchFamily="18" charset="0"/>
              </a:rPr>
              <a:t>Ánforas</a:t>
            </a:r>
          </a:p>
        </p:txBody>
      </p:sp>
      <p:sp>
        <p:nvSpPr>
          <p:cNvPr id="116740" name="Rectangle 4">
            <a:extLst>
              <a:ext uri="{FF2B5EF4-FFF2-40B4-BE49-F238E27FC236}">
                <a16:creationId xmlns:a16="http://schemas.microsoft.com/office/drawing/2014/main" id="{7FB5402F-344B-4702-90D5-2C2D64AC977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429000" y="1295400"/>
            <a:ext cx="5105400" cy="5181600"/>
          </a:xfrm>
        </p:spPr>
        <p:txBody>
          <a:bodyPr/>
          <a:lstStyle/>
          <a:p>
            <a:r>
              <a:rPr lang="es-ES" altLang="es-ES" sz="2000">
                <a:latin typeface="Book Antiqua" panose="02040602050305030304" pitchFamily="18" charset="0"/>
              </a:rPr>
              <a:t>Como envases privilexiados de produtos amplamente exportados (viño e aceite), as ánforas son excelentes indicadores arqueolóxicos das rutas do comercio grego (Ática e Corinto, especialmente)</a:t>
            </a:r>
            <a:endParaRPr lang="es-ES" altLang="es-ES" sz="2000" b="1">
              <a:latin typeface="Book Antiqua" panose="02040602050305030304" pitchFamily="18" charset="0"/>
            </a:endParaRPr>
          </a:p>
          <a:p>
            <a:r>
              <a:rPr lang="es-ES" altLang="es-ES" sz="2000" b="1">
                <a:latin typeface="Book Antiqua" panose="02040602050305030304" pitchFamily="18" charset="0"/>
              </a:rPr>
              <a:t>Ática</a:t>
            </a:r>
            <a:r>
              <a:rPr lang="es-ES" altLang="es-ES" sz="2000">
                <a:latin typeface="Book Antiqua" panose="02040602050305030304" pitchFamily="18" charset="0"/>
              </a:rPr>
              <a:t>: </a:t>
            </a:r>
            <a:r>
              <a:rPr lang="es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“ánforas en SOS”</a:t>
            </a:r>
            <a:r>
              <a:rPr lang="es-ES" altLang="es-ES" sz="2000">
                <a:latin typeface="Book Antiqua" panose="02040602050305030304" pitchFamily="18" charset="0"/>
              </a:rPr>
              <a:t> (sigma, círculos concéntricos, sigma: motivo estampado no colo dos envases), en circulación dende o Xeométrico até s. VI a.C.) e ánforas “</a:t>
            </a:r>
            <a:r>
              <a:rPr lang="es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â la brosse</a:t>
            </a:r>
            <a:r>
              <a:rPr lang="es-ES" altLang="es-ES" sz="2000">
                <a:latin typeface="Book Antiqua" panose="02040602050305030304" pitchFamily="18" charset="0"/>
              </a:rPr>
              <a:t>” (debido ao efecto producido polo verniz negro aplicado con brocha durante o torneado)</a:t>
            </a:r>
          </a:p>
          <a:p>
            <a:r>
              <a:rPr lang="es-ES" altLang="es-ES" sz="2000" b="1">
                <a:solidFill>
                  <a:schemeClr val="tx2"/>
                </a:solidFill>
                <a:latin typeface="Book Antiqua" panose="02040602050305030304" pitchFamily="18" charset="0"/>
              </a:rPr>
              <a:t>Corinto</a:t>
            </a:r>
            <a:r>
              <a:rPr lang="es-ES" altLang="es-ES" sz="2000">
                <a:solidFill>
                  <a:schemeClr val="tx2"/>
                </a:solidFill>
                <a:latin typeface="Book Antiqua" panose="02040602050305030304" pitchFamily="18" charset="0"/>
              </a:rPr>
              <a:t>: ánfora </a:t>
            </a:r>
            <a:r>
              <a:rPr lang="es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tipo A</a:t>
            </a:r>
            <a:r>
              <a:rPr lang="es-ES" altLang="es-ES" sz="2000">
                <a:solidFill>
                  <a:schemeClr val="tx2"/>
                </a:solidFill>
                <a:latin typeface="Book Antiqua" panose="02040602050305030304" pitchFamily="18" charset="0"/>
              </a:rPr>
              <a:t> para o aceite e </a:t>
            </a:r>
            <a:r>
              <a:rPr lang="es-ES" altLang="es-ES" sz="2000">
                <a:solidFill>
                  <a:srgbClr val="FFFFFF"/>
                </a:solidFill>
                <a:latin typeface="Book Antiqua" panose="02040602050305030304" pitchFamily="18" charset="0"/>
              </a:rPr>
              <a:t>tipo B</a:t>
            </a:r>
            <a:r>
              <a:rPr lang="es-ES" altLang="es-ES" sz="2000">
                <a:solidFill>
                  <a:schemeClr val="tx2"/>
                </a:solidFill>
                <a:latin typeface="Book Antiqua" panose="02040602050305030304" pitchFamily="18" charset="0"/>
              </a:rPr>
              <a:t> para o viño.</a:t>
            </a:r>
            <a:endParaRPr lang="es-ES" altLang="es-ES" sz="1600">
              <a:latin typeface="Book Antiqua" panose="02040602050305030304" pitchFamily="18" charset="0"/>
            </a:endParaRPr>
          </a:p>
        </p:txBody>
      </p:sp>
      <p:pic>
        <p:nvPicPr>
          <p:cNvPr id="116743" name="Picture 7">
            <a:extLst>
              <a:ext uri="{FF2B5EF4-FFF2-40B4-BE49-F238E27FC236}">
                <a16:creationId xmlns:a16="http://schemas.microsoft.com/office/drawing/2014/main" id="{F261B602-70AD-450D-92F2-1C73BC4F68F4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524000"/>
            <a:ext cx="2895600" cy="4114800"/>
          </a:xfrm>
        </p:spPr>
      </p:pic>
      <p:sp>
        <p:nvSpPr>
          <p:cNvPr id="116745" name="Text Box 9">
            <a:extLst>
              <a:ext uri="{FF2B5EF4-FFF2-40B4-BE49-F238E27FC236}">
                <a16:creationId xmlns:a16="http://schemas.microsoft.com/office/drawing/2014/main" id="{C8CDA1AA-4BD1-4E82-A78F-625059DC7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5791200"/>
            <a:ext cx="300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000"/>
              <a:t>Ánfora tipo “â la brosse</a:t>
            </a:r>
            <a:r>
              <a:rPr lang="es-ES" altLang="es-ES" sz="2400"/>
              <a:t>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C918C74D-5D2D-4AED-9D3B-6FD7689ED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09600"/>
          </a:xfrm>
        </p:spPr>
        <p:txBody>
          <a:bodyPr/>
          <a:lstStyle/>
          <a:p>
            <a:r>
              <a:rPr lang="es-ES" altLang="es-ES">
                <a:latin typeface="Book Antiqua" panose="02040602050305030304" pitchFamily="18" charset="0"/>
              </a:rPr>
              <a:t>Cerámicas helenísticas </a:t>
            </a:r>
            <a:r>
              <a:rPr lang="es-ES" altLang="es-ES" sz="2400">
                <a:latin typeface="Book Antiqua" panose="02040602050305030304" pitchFamily="18" charset="0"/>
              </a:rPr>
              <a:t>(ss. IV-I a.C.)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564197A6-E344-4C57-9253-C9E31AD7775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0668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400">
                <a:latin typeface="Book Antiqua" panose="02040602050305030304" pitchFamily="18" charset="0"/>
              </a:rPr>
              <a:t>A finais do s.IV abandónase o estilo de figuras vermellas. Perviven decoracións pintadas en vasos funerarios preto de Alexandría, con engobe branco de fondo e motivos florais e animais pintados ao temple.</a:t>
            </a:r>
          </a:p>
          <a:p>
            <a:pPr>
              <a:lnSpc>
                <a:spcPct val="90000"/>
              </a:lnSpc>
            </a:pPr>
            <a:r>
              <a:rPr lang="es-ES" altLang="es-ES" sz="2400">
                <a:latin typeface="Book Antiqua" panose="02040602050305030304" pitchFamily="18" charset="0"/>
              </a:rPr>
              <a:t>Tamén pintadas, en combinación con decoración plástica, en cerámicas sicilianas.</a:t>
            </a:r>
          </a:p>
        </p:txBody>
      </p:sp>
      <p:pic>
        <p:nvPicPr>
          <p:cNvPr id="98310" name="Picture 6">
            <a:extLst>
              <a:ext uri="{FF2B5EF4-FFF2-40B4-BE49-F238E27FC236}">
                <a16:creationId xmlns:a16="http://schemas.microsoft.com/office/drawing/2014/main" id="{5FC5992B-CDF0-48F1-A9CB-76431834A31F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447800"/>
            <a:ext cx="3810000" cy="4114800"/>
          </a:xfrm>
        </p:spPr>
      </p:pic>
      <p:sp>
        <p:nvSpPr>
          <p:cNvPr id="98311" name="Text Box 7">
            <a:extLst>
              <a:ext uri="{FF2B5EF4-FFF2-40B4-BE49-F238E27FC236}">
                <a16:creationId xmlns:a16="http://schemas.microsoft.com/office/drawing/2014/main" id="{5E50003F-FC94-470C-9022-75FC31247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715000"/>
            <a:ext cx="3810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1400"/>
              <a:t>Semellantes a este</a:t>
            </a:r>
            <a:r>
              <a:rPr lang="es-ES" altLang="es-ES" sz="1400" i="1"/>
              <a:t> </a:t>
            </a:r>
            <a:r>
              <a:rPr lang="es-ES" altLang="es-ES" sz="1600" i="1"/>
              <a:t>Lagynos,</a:t>
            </a:r>
            <a:r>
              <a:rPr lang="es-ES" altLang="es-ES" sz="1600"/>
              <a:t> ca. 150–100 a.C. procedente Cirenaica (norte África)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495636E3-1CAE-4A67-BC91-BAA41647C1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s-ES" altLang="es-ES" sz="3200">
                <a:latin typeface="Book Antiqua" panose="02040602050305030304" pitchFamily="18" charset="0"/>
              </a:rPr>
              <a:t>Predominan as cerámicas feitas a molde, </a:t>
            </a:r>
            <a:br>
              <a:rPr lang="es-ES" altLang="es-ES" sz="3200">
                <a:latin typeface="Book Antiqua" panose="02040602050305030304" pitchFamily="18" charset="0"/>
              </a:rPr>
            </a:br>
            <a:r>
              <a:rPr lang="es-ES" altLang="es-ES" sz="3200">
                <a:latin typeface="Book Antiqua" panose="02040602050305030304" pitchFamily="18" charset="0"/>
              </a:rPr>
              <a:t>con efectos de relevo</a:t>
            </a:r>
          </a:p>
        </p:txBody>
      </p:sp>
      <p:pic>
        <p:nvPicPr>
          <p:cNvPr id="121860" name="Picture 4">
            <a:extLst>
              <a:ext uri="{FF2B5EF4-FFF2-40B4-BE49-F238E27FC236}">
                <a16:creationId xmlns:a16="http://schemas.microsoft.com/office/drawing/2014/main" id="{6815B6C8-0177-427F-BECB-097F282E71EA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752600"/>
            <a:ext cx="3810000" cy="4114800"/>
          </a:xfrm>
        </p:spPr>
      </p:pic>
      <p:sp>
        <p:nvSpPr>
          <p:cNvPr id="121861" name="Rectangle 5">
            <a:extLst>
              <a:ext uri="{FF2B5EF4-FFF2-40B4-BE49-F238E27FC236}">
                <a16:creationId xmlns:a16="http://schemas.microsoft.com/office/drawing/2014/main" id="{EAF94DA0-CC35-452E-B111-2F672A96BF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114800" cy="44196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2400" b="1">
                <a:latin typeface="Book Antiqua" panose="02040602050305030304" pitchFamily="18" charset="0"/>
              </a:rPr>
              <a:t>Megarense </a:t>
            </a:r>
            <a:r>
              <a:rPr lang="es-ES" altLang="es-ES" sz="2400">
                <a:latin typeface="Book Antiqua" panose="02040602050305030304" pitchFamily="18" charset="0"/>
              </a:rPr>
              <a:t>(&gt; de Megara), ss. III-comezos I a.C.:</a:t>
            </a:r>
          </a:p>
          <a:p>
            <a:pPr lvl="1">
              <a:lnSpc>
                <a:spcPct val="90000"/>
              </a:lnSpc>
            </a:pPr>
            <a:r>
              <a:rPr lang="es-ES" altLang="es-ES" sz="2000">
                <a:latin typeface="Book Antiqua" panose="02040602050305030304" pitchFamily="18" charset="0"/>
              </a:rPr>
              <a:t>Cuncos hemisféricos ou de perfil globular, feitos a molde (que presenta selos estampados no interior</a:t>
            </a:r>
            <a:r>
              <a:rPr lang="es-ES" altLang="es-ES" sz="2000">
                <a:solidFill>
                  <a:srgbClr val="990000"/>
                </a:solidFill>
                <a:latin typeface="Book Antiqua" panose="02040602050305030304" pitchFamily="18" charset="0"/>
              </a:rPr>
              <a:t>*</a:t>
            </a:r>
            <a:r>
              <a:rPr lang="es-ES" altLang="es-ES" sz="2000">
                <a:latin typeface="Book Antiqua" panose="02040602050305030304" pitchFamily="18" charset="0"/>
              </a:rPr>
              <a:t>). Antes da cocción, aplicábase un verniz que adquiría un ton vermello ou negruzco.</a:t>
            </a:r>
            <a:endParaRPr lang="es-ES" altLang="es-ES">
              <a:latin typeface="Book Antiqua" panose="0204060205030503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s-ES" altLang="es-ES" sz="2000">
                <a:latin typeface="Book Antiqua" panose="02040602050305030304" pitchFamily="18" charset="0"/>
              </a:rPr>
              <a:t>Decoración a base de meandros, festóns, ondas, temas mariños, escenas figuradas épicas ou tráxicas.</a:t>
            </a:r>
          </a:p>
        </p:txBody>
      </p:sp>
      <p:sp>
        <p:nvSpPr>
          <p:cNvPr id="121862" name="Text Box 6">
            <a:extLst>
              <a:ext uri="{FF2B5EF4-FFF2-40B4-BE49-F238E27FC236}">
                <a16:creationId xmlns:a16="http://schemas.microsoft.com/office/drawing/2014/main" id="{5E65FB50-1C61-4451-82BF-C6A234250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172200"/>
            <a:ext cx="2600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ES" sz="2000">
                <a:solidFill>
                  <a:srgbClr val="990000"/>
                </a:solidFill>
              </a:rPr>
              <a:t>*ver figura 8.3 (p.467)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>
            <a:extLst>
              <a:ext uri="{FF2B5EF4-FFF2-40B4-BE49-F238E27FC236}">
                <a16:creationId xmlns:a16="http://schemas.microsoft.com/office/drawing/2014/main" id="{3A1FD8ED-CF27-4C06-8041-B5B32B968D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"/>
            <a:ext cx="4953000" cy="4114800"/>
          </a:xfrm>
        </p:spPr>
        <p:txBody>
          <a:bodyPr/>
          <a:lstStyle/>
          <a:p>
            <a:r>
              <a:rPr lang="es-ES" altLang="es-ES" sz="2800" b="1">
                <a:latin typeface="Book Antiqua" panose="02040602050305030304" pitchFamily="18" charset="0"/>
              </a:rPr>
              <a:t>Pergamenas</a:t>
            </a:r>
            <a:r>
              <a:rPr lang="es-ES" altLang="es-ES" sz="2800">
                <a:latin typeface="Book Antiqua" panose="02040602050305030304" pitchFamily="18" charset="0"/>
              </a:rPr>
              <a:t> (&gt; de Pérgamo), mediados s. II - mediados s.I a.C.:</a:t>
            </a:r>
          </a:p>
          <a:p>
            <a:pPr lvl="1"/>
            <a:r>
              <a:rPr lang="es-ES" altLang="es-ES" sz="2400">
                <a:latin typeface="Book Antiqua" panose="02040602050305030304" pitchFamily="18" charset="0"/>
              </a:rPr>
              <a:t>Os relevos non formaban parte do molde; aqueles aplicábanselles despois do torneado.</a:t>
            </a:r>
          </a:p>
          <a:p>
            <a:pPr lvl="1"/>
            <a:r>
              <a:rPr lang="es-ES" altLang="es-ES" sz="2400">
                <a:latin typeface="Book Antiqua" panose="02040602050305030304" pitchFamily="18" charset="0"/>
              </a:rPr>
              <a:t>Predominio de motivos plásticos sobre Eros e Heracles.</a:t>
            </a:r>
          </a:p>
        </p:txBody>
      </p: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AFAF199C-EFB4-4660-9098-0042DF40C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84582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s-ES" altLang="es-ES" b="1"/>
              <a:t>Calenas</a:t>
            </a:r>
            <a:r>
              <a:rPr lang="es-ES" altLang="es-ES"/>
              <a:t> (&gt; de Cales, Magna Grecia; producíanse en toda a metade sur de Italia, e incluso en Etruria), finais s. IV – comezos II a.C.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s-ES" altLang="es-ES"/>
              <a:t>Copas, páteras e cuncos.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s-ES" altLang="es-ES"/>
              <a:t>Moldes que imitan prototipos metálicos e tamén reproducen moedas de Siracusa do s. V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s-ES" altLang="es-ES"/>
              <a:t>Verniz negro brillante.</a:t>
            </a:r>
          </a:p>
        </p:txBody>
      </p:sp>
      <p:pic>
        <p:nvPicPr>
          <p:cNvPr id="122886" name="Picture 6">
            <a:extLst>
              <a:ext uri="{FF2B5EF4-FFF2-40B4-BE49-F238E27FC236}">
                <a16:creationId xmlns:a16="http://schemas.microsoft.com/office/drawing/2014/main" id="{168B355A-3C64-4BB3-BE0B-CFE57A4CB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85800"/>
            <a:ext cx="3409950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888" name="Line 8">
            <a:extLst>
              <a:ext uri="{FF2B5EF4-FFF2-40B4-BE49-F238E27FC236}">
                <a16:creationId xmlns:a16="http://schemas.microsoft.com/office/drawing/2014/main" id="{989EF56F-9C99-4376-8D8F-DE61EBC2F0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3657600"/>
            <a:ext cx="1219200" cy="457200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8">
      <a:dk1>
        <a:srgbClr val="000000"/>
      </a:dk1>
      <a:lt1>
        <a:srgbClr val="FF9933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AAD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Book Antiqua" panose="0204060205030503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Book Antiqua" panose="0204060205030503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0000"/>
        </a:dk1>
        <a:lt1>
          <a:srgbClr val="FF9933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CAAD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</TotalTime>
  <Words>1269</Words>
  <Application>Microsoft Office PowerPoint</Application>
  <PresentationFormat>Presentación en pantalla (4:3)</PresentationFormat>
  <Paragraphs>127</Paragraphs>
  <Slides>34</Slides>
  <Notes>34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Diseño predeterminado</vt:lpstr>
      <vt:lpstr>Evolución da cerámica grega</vt:lpstr>
      <vt:lpstr>Periodización</vt:lpstr>
      <vt:lpstr>Protoxeométrico (1050-900 a.C.)</vt:lpstr>
      <vt:lpstr>Presentación de PowerPoint</vt:lpstr>
      <vt:lpstr>Xeométrico (900-700 a.C.)</vt:lpstr>
      <vt:lpstr>Xeométrico Inicial</vt:lpstr>
      <vt:lpstr>Xeométrico Medio</vt:lpstr>
      <vt:lpstr>Xeométrico Final</vt:lpstr>
      <vt:lpstr>Presentación de PowerPoint</vt:lpstr>
      <vt:lpstr>Presentación de PowerPoint</vt:lpstr>
      <vt:lpstr>Presentación de PowerPoint</vt:lpstr>
      <vt:lpstr>Estilo orientalizante (s. VIII-VII a.C.)</vt:lpstr>
      <vt:lpstr>Protocorintio</vt:lpstr>
      <vt:lpstr>Presentación de PowerPoint</vt:lpstr>
      <vt:lpstr>Estilo orientalizante en Atenas: período protoático (ss. VIII-VII a.C.)</vt:lpstr>
      <vt:lpstr>Figuras negras  (ss. VI - V a.C.)</vt:lpstr>
      <vt:lpstr>Cores e Temática</vt:lpstr>
      <vt:lpstr>Fiandeiras e tecedeiras</vt:lpstr>
      <vt:lpstr>Convencións representativas</vt:lpstr>
      <vt:lpstr>Fíxome Exequias. Pintouno Sófilos. </vt:lpstr>
      <vt:lpstr>Autores de renome 560-530 a.C.</vt:lpstr>
      <vt:lpstr>Ánfora do Vaticano, de Exequias. Aiax e Aquiles xogando aos dados (540 a.C.)</vt:lpstr>
      <vt:lpstr>Figuras vermellas (530- s. IV a.C)</vt:lpstr>
      <vt:lpstr>Presentación de PowerPoint</vt:lpstr>
      <vt:lpstr>Temática</vt:lpstr>
      <vt:lpstr>Producións de Fondo branco (530 - 400 a.C.)</vt:lpstr>
      <vt:lpstr>Formas e temas</vt:lpstr>
      <vt:lpstr>Cerámica común (de uso cotiá) Producións de verniz negro ático</vt:lpstr>
      <vt:lpstr>GREEK BLACK-GLAZED POTTERY</vt:lpstr>
      <vt:lpstr>ANCIENT GREEK ART </vt:lpstr>
      <vt:lpstr>Ánforas</vt:lpstr>
      <vt:lpstr>Cerámicas helenísticas (ss. IV-I a.C.)</vt:lpstr>
      <vt:lpstr>Predominan as cerámicas feitas a molde,  con efectos de relevo</vt:lpstr>
      <vt:lpstr>Presentación de PowerPoint</vt:lpstr>
    </vt:vector>
  </TitlesOfParts>
  <Company> 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Evolución da cerámica grega</dc:title>
  <dc:creator>Rousi</dc:creator>
  <cp:lastModifiedBy>abreobare</cp:lastModifiedBy>
  <cp:revision>116</cp:revision>
  <dcterms:created xsi:type="dcterms:W3CDTF">2011-03-11T20:18:50Z</dcterms:created>
  <dcterms:modified xsi:type="dcterms:W3CDTF">2021-03-24T22:06:05Z</dcterms:modified>
</cp:coreProperties>
</file>